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7" r:id="rId3"/>
    <p:sldMasterId id="2147483659" r:id="rId4"/>
  </p:sldMasterIdLst>
  <p:notesMasterIdLst>
    <p:notesMasterId r:id="rId35"/>
  </p:notesMasterIdLst>
  <p:sldIdLst>
    <p:sldId id="256" r:id="rId5"/>
    <p:sldId id="257" r:id="rId6"/>
    <p:sldId id="258" r:id="rId7"/>
    <p:sldId id="259" r:id="rId8"/>
    <p:sldId id="260" r:id="rId9"/>
    <p:sldId id="286"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Montserrat" panose="020B0604020202020204" charset="0"/>
      <p:regular r:id="rId42"/>
      <p:bold r:id="rId43"/>
      <p:italic r:id="rId44"/>
      <p:boldItalic r:id="rId45"/>
    </p:embeddedFont>
    <p:embeddedFont>
      <p:font typeface="Zilla Slab" panose="020B0604020202020204" charset="0"/>
      <p:regular r:id="rId46"/>
      <p:bold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nsK5+WnZ0jQeEyS1Gn5N7SD39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16" autoAdjust="0"/>
  </p:normalViewPr>
  <p:slideViewPr>
    <p:cSldViewPr snapToGrid="0">
      <p:cViewPr>
        <p:scale>
          <a:sx n="100" d="100"/>
          <a:sy n="100" d="100"/>
        </p:scale>
        <p:origin x="95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p:txBody>
      </p:sp>
      <p:sp>
        <p:nvSpPr>
          <p:cNvPr id="56" name="Google Shape;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78d4791cd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gc78d4791cd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af4e79e7a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gdaf4e79e7a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af4e79e7a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daf4e79e7a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af4e79e7a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daf4e79e7a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af4e79e7a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gdaf4e79e7a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78d4791cd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c78d4791cd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af4e79e7a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daf4e79e7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78d4791cd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fr-FR" sz="1100"/>
              <a:t> Pour exprimer simplement les interfaces front-end, on a utilisé balsamiq cloud pour construire les maquettes. </a:t>
            </a:r>
            <a:endParaRPr/>
          </a:p>
        </p:txBody>
      </p:sp>
      <p:sp>
        <p:nvSpPr>
          <p:cNvPr id="186" name="Google Shape;186;gc78d4791cd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78d4791cd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Je vais vous parler maintenant de la conception: </a:t>
            </a:r>
            <a:endParaRPr/>
          </a:p>
        </p:txBody>
      </p:sp>
      <p:sp>
        <p:nvSpPr>
          <p:cNvPr id="194" name="Google Shape;194;gc78d4791cd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78d4791cd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diagramme des classes: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Collection « User »: Elle représente le type générique des utilisateurs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de notre application en présentant ses différents attributs, on a 3 différents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utilisateurs : membre, administrateur et modérateur, Ils sont essentiellement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similaires à l’exception d’un seul attribut «rôle» qui définit leurs privilèges.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Collection « Question »: elle contient l’ensemble des données spécifique à</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une question en présentant ses différents attributs.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Collection « Tag »: elle contient l’ensemble des données spécifique à un tag</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en présentant ses différents attributs.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Collection « Answer »: elle contient l’ensemble des données spécifique à</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une réponse saisie par l’utilisateur en présentant ses différents attributs.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Collection « Comment »: elle contient l’ensemble des données spécifique</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à un commentaire saisi par l’utilisateur en présentant ses différents attributs.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sz="1100">
                <a:latin typeface="Arial"/>
                <a:ea typeface="Arial"/>
                <a:cs typeface="Arial"/>
                <a:sym typeface="Arial"/>
              </a:rPr>
              <a:t>Collection « VoteQuestion »: elle contient l’ensemble des données spécifique à une vote en présentant ses différents attributs.</a:t>
            </a:r>
            <a:endParaRPr/>
          </a:p>
        </p:txBody>
      </p:sp>
      <p:sp>
        <p:nvSpPr>
          <p:cNvPr id="201" name="Google Shape;201;gc78d4791cd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78d4791cd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c78d4791cd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Pour commencer, Je m'appelle Nedra Krifa. Je suis étudiante en génie des télécommunications embarquée à l'école nationale d'ingénieurs de Sousse. Je m'intéresse aux technologies web particulièrement React et NodeJS et au développement fullstack avec une grande soif de connaissances.</a:t>
            </a: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J'ai de l'expérience dans la création de plusieurs applications en utilisant React et VanillaJS, la plupart d'entre elles sont des applications de MERN stack, j'ai également de l'expérience dans les bases de données SQL et NoSQL comme MySQL, PostgreSQL et MongoDB, j'ai également travaillé en tant que mentor et formé des étudiants en ingénierie.</a:t>
            </a: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Tout au long de mon parcours, j’ai développé pas mal d’applications, des sites web, plateformes… en utilisant les technologies Vanilla JS, React JS, NodeJS… Ainsi, j’ai testé et utilisé d’autres librairies et Framework js pour mes projets, je peux citer : Redux, Express, Context API, Styled-components, Ant design…</a:t>
            </a:r>
            <a:endParaRPr lang="fr-FR" sz="1600" b="1">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800"/>
              <a:buFont typeface="Arial"/>
              <a:buNone/>
            </a:pPr>
            <a:r>
              <a:rPr lang="fr-FR" sz="1600" b="1">
                <a:latin typeface="Montserrat"/>
                <a:ea typeface="Montserrat"/>
                <a:cs typeface="Montserrat"/>
                <a:sym typeface="Montserrat"/>
              </a:rPr>
              <a:t>Krifa Nedra</a:t>
            </a:r>
            <a:endParaRPr lang="fr-FR" sz="1600">
              <a:latin typeface="Arial"/>
              <a:ea typeface="Arial"/>
              <a:cs typeface="Arial"/>
              <a:sym typeface="Arial"/>
            </a:endParaRPr>
          </a:p>
          <a:p>
            <a:pPr marL="0" lvl="0" indent="0" algn="l" rtl="0">
              <a:lnSpc>
                <a:spcPct val="150000"/>
              </a:lnSpc>
              <a:spcBef>
                <a:spcPts val="0"/>
              </a:spcBef>
              <a:spcAft>
                <a:spcPts val="0"/>
              </a:spcAft>
              <a:buClr>
                <a:schemeClr val="dk1"/>
              </a:buClr>
              <a:buSzPts val="1800"/>
              <a:buFont typeface="Arial"/>
              <a:buNone/>
            </a:pPr>
            <a:r>
              <a:rPr lang="fr-FR" sz="1400">
                <a:solidFill>
                  <a:srgbClr val="572AD7"/>
                </a:solidFill>
                <a:latin typeface="Montserrat"/>
                <a:ea typeface="Montserrat"/>
                <a:cs typeface="Montserrat"/>
                <a:sym typeface="Montserrat"/>
              </a:rPr>
              <a:t>Stagiaire au sein du proxym-it</a:t>
            </a:r>
            <a:endParaRPr lang="fr-FR" sz="1400">
              <a:latin typeface="Arial"/>
              <a:ea typeface="Arial"/>
              <a:cs typeface="Arial"/>
              <a:sym typeface="Arial"/>
            </a:endParaRPr>
          </a:p>
          <a:p>
            <a:pPr marL="457200" lvl="0" indent="-317500" algn="l" rtl="0">
              <a:lnSpc>
                <a:spcPct val="107916"/>
              </a:lnSpc>
              <a:spcBef>
                <a:spcPts val="0"/>
              </a:spcBef>
              <a:spcAft>
                <a:spcPts val="0"/>
              </a:spcAft>
              <a:buClr>
                <a:schemeClr val="dk1"/>
              </a:buClr>
              <a:buSzPts val="1400"/>
              <a:buChar char="➢"/>
            </a:pPr>
            <a:r>
              <a:rPr lang="fr-FR" sz="1400">
                <a:latin typeface="Montserrat"/>
                <a:ea typeface="Montserrat"/>
                <a:cs typeface="Montserrat"/>
                <a:sym typeface="Montserrat"/>
              </a:rPr>
              <a:t>étudiante en génie des télécommunications embarquée à l'école nationale d'ingénieurs de Sousse</a:t>
            </a:r>
          </a:p>
          <a:p>
            <a:pPr marL="457200" lvl="0" indent="-317500" algn="l" rtl="0">
              <a:lnSpc>
                <a:spcPct val="107916"/>
              </a:lnSpc>
              <a:spcBef>
                <a:spcPts val="0"/>
              </a:spcBef>
              <a:spcAft>
                <a:spcPts val="0"/>
              </a:spcAft>
              <a:buClr>
                <a:schemeClr val="dk1"/>
              </a:buClr>
              <a:buSzPts val="1400"/>
              <a:buFont typeface="Montserrat"/>
              <a:buChar char="➢"/>
            </a:pPr>
            <a:r>
              <a:rPr lang="fr-FR" sz="1400">
                <a:latin typeface="Montserrat"/>
                <a:ea typeface="Montserrat"/>
                <a:cs typeface="Montserrat"/>
                <a:sym typeface="Montserrat"/>
              </a:rPr>
              <a:t>Je m'intéresse aux technologies web particulièrement </a:t>
            </a:r>
            <a:r>
              <a:rPr lang="fr-FR" sz="1400" b="1">
                <a:latin typeface="Montserrat"/>
                <a:ea typeface="Montserrat"/>
                <a:cs typeface="Montserrat"/>
                <a:sym typeface="Montserrat"/>
              </a:rPr>
              <a:t>React</a:t>
            </a:r>
            <a:r>
              <a:rPr lang="fr-FR" sz="1400">
                <a:latin typeface="Montserrat"/>
                <a:ea typeface="Montserrat"/>
                <a:cs typeface="Montserrat"/>
                <a:sym typeface="Montserrat"/>
              </a:rPr>
              <a:t> et </a:t>
            </a:r>
            <a:r>
              <a:rPr lang="fr-FR" sz="1400" b="1">
                <a:latin typeface="Montserrat"/>
                <a:ea typeface="Montserrat"/>
                <a:cs typeface="Montserrat"/>
                <a:sym typeface="Montserrat"/>
              </a:rPr>
              <a:t>NodeJS</a:t>
            </a:r>
            <a:r>
              <a:rPr lang="fr-FR" sz="1400">
                <a:latin typeface="Montserrat"/>
                <a:ea typeface="Montserrat"/>
                <a:cs typeface="Montserrat"/>
                <a:sym typeface="Montserrat"/>
              </a:rPr>
              <a:t> et au développement fullstack avec une grande soif de connaissances</a:t>
            </a:r>
          </a:p>
          <a:p>
            <a:pPr marL="457200" lvl="0" indent="-317500" algn="l" rtl="0">
              <a:lnSpc>
                <a:spcPct val="107916"/>
              </a:lnSpc>
              <a:spcBef>
                <a:spcPts val="0"/>
              </a:spcBef>
              <a:spcAft>
                <a:spcPts val="0"/>
              </a:spcAft>
              <a:buClr>
                <a:schemeClr val="dk1"/>
              </a:buClr>
              <a:buSzPts val="1400"/>
              <a:buChar char="➢"/>
            </a:pPr>
            <a:r>
              <a:rPr lang="fr-FR" sz="1400">
                <a:latin typeface="Montserrat"/>
                <a:ea typeface="Montserrat"/>
                <a:cs typeface="Montserrat"/>
                <a:sym typeface="Montserrat"/>
              </a:rPr>
              <a:t>J'ai de l'expérience dans la création de plusieurs applications en utilisant React et </a:t>
            </a:r>
            <a:r>
              <a:rPr lang="fr-FR" sz="1400" b="1">
                <a:latin typeface="Montserrat"/>
                <a:ea typeface="Montserrat"/>
                <a:cs typeface="Montserrat"/>
                <a:sym typeface="Montserrat"/>
              </a:rPr>
              <a:t>VanillaJS</a:t>
            </a:r>
            <a:r>
              <a:rPr lang="fr-FR" sz="1400">
                <a:latin typeface="Montserrat"/>
                <a:ea typeface="Montserrat"/>
                <a:cs typeface="Montserrat"/>
                <a:sym typeface="Montserrat"/>
              </a:rPr>
              <a:t>, la plupart d'entre elles sont des applications de </a:t>
            </a:r>
            <a:r>
              <a:rPr lang="fr-FR" sz="1400" b="1">
                <a:latin typeface="Montserrat"/>
                <a:ea typeface="Montserrat"/>
                <a:cs typeface="Montserrat"/>
                <a:sym typeface="Montserrat"/>
              </a:rPr>
              <a:t>MERN stack</a:t>
            </a:r>
            <a:r>
              <a:rPr lang="fr-FR" sz="1400">
                <a:latin typeface="Montserrat"/>
                <a:ea typeface="Montserrat"/>
                <a:cs typeface="Montserrat"/>
                <a:sym typeface="Montserrat"/>
              </a:rPr>
              <a:t>, j'ai également de l'expérience dans les bases de données SQL et NoSQL comme </a:t>
            </a:r>
            <a:r>
              <a:rPr lang="fr-FR" sz="1400" b="1">
                <a:latin typeface="Montserrat"/>
                <a:ea typeface="Montserrat"/>
                <a:cs typeface="Montserrat"/>
                <a:sym typeface="Montserrat"/>
              </a:rPr>
              <a:t>MySQL</a:t>
            </a:r>
            <a:r>
              <a:rPr lang="fr-FR" sz="1400">
                <a:latin typeface="Montserrat"/>
                <a:ea typeface="Montserrat"/>
                <a:cs typeface="Montserrat"/>
                <a:sym typeface="Montserrat"/>
              </a:rPr>
              <a:t>, </a:t>
            </a:r>
            <a:r>
              <a:rPr lang="fr-FR" sz="1400" b="1">
                <a:latin typeface="Montserrat"/>
                <a:ea typeface="Montserrat"/>
                <a:cs typeface="Montserrat"/>
                <a:sym typeface="Montserrat"/>
              </a:rPr>
              <a:t>PostgreSQL</a:t>
            </a:r>
            <a:r>
              <a:rPr lang="fr-FR" sz="1400">
                <a:latin typeface="Montserrat"/>
                <a:ea typeface="Montserrat"/>
                <a:cs typeface="Montserrat"/>
                <a:sym typeface="Montserrat"/>
              </a:rPr>
              <a:t> et </a:t>
            </a:r>
            <a:r>
              <a:rPr lang="fr-FR" sz="1400" b="1">
                <a:latin typeface="Montserrat"/>
                <a:ea typeface="Montserrat"/>
                <a:cs typeface="Montserrat"/>
                <a:sym typeface="Montserrat"/>
              </a:rPr>
              <a:t>MongoDB</a:t>
            </a:r>
          </a:p>
          <a:p>
            <a:pPr marL="457200" lvl="0" indent="-342900" algn="l" rtl="0">
              <a:lnSpc>
                <a:spcPct val="107916"/>
              </a:lnSpc>
              <a:spcBef>
                <a:spcPts val="0"/>
              </a:spcBef>
              <a:spcAft>
                <a:spcPts val="0"/>
              </a:spcAft>
              <a:buClr>
                <a:schemeClr val="dk1"/>
              </a:buClr>
              <a:buSzPts val="1800"/>
              <a:buFont typeface="Montserrat"/>
              <a:buChar char="➢"/>
            </a:pPr>
            <a:r>
              <a:rPr lang="fr-FR" sz="1400">
                <a:latin typeface="Montserrat"/>
                <a:ea typeface="Montserrat"/>
                <a:cs typeface="Montserrat"/>
                <a:sym typeface="Montserrat"/>
              </a:rPr>
              <a:t>j’ai testé et utilisé d’autres librairies et Framework js : </a:t>
            </a:r>
            <a:r>
              <a:rPr lang="fr-FR" sz="1400" b="1">
                <a:latin typeface="Montserrat"/>
                <a:ea typeface="Montserrat"/>
                <a:cs typeface="Montserrat"/>
                <a:sym typeface="Montserrat"/>
              </a:rPr>
              <a:t>Redux</a:t>
            </a:r>
            <a:r>
              <a:rPr lang="fr-FR" sz="1400">
                <a:latin typeface="Montserrat"/>
                <a:ea typeface="Montserrat"/>
                <a:cs typeface="Montserrat"/>
                <a:sym typeface="Montserrat"/>
              </a:rPr>
              <a:t>, </a:t>
            </a:r>
            <a:r>
              <a:rPr lang="fr-FR" sz="1400" b="1">
                <a:latin typeface="Montserrat"/>
                <a:ea typeface="Montserrat"/>
                <a:cs typeface="Montserrat"/>
                <a:sym typeface="Montserrat"/>
              </a:rPr>
              <a:t>Express</a:t>
            </a:r>
            <a:r>
              <a:rPr lang="fr-FR" sz="1400">
                <a:latin typeface="Montserrat"/>
                <a:ea typeface="Montserrat"/>
                <a:cs typeface="Montserrat"/>
                <a:sym typeface="Montserrat"/>
              </a:rPr>
              <a:t>, </a:t>
            </a:r>
            <a:r>
              <a:rPr lang="fr-FR" sz="1400" b="1">
                <a:latin typeface="Montserrat"/>
                <a:ea typeface="Montserrat"/>
                <a:cs typeface="Montserrat"/>
                <a:sym typeface="Montserrat"/>
              </a:rPr>
              <a:t>Context API</a:t>
            </a:r>
            <a:r>
              <a:rPr lang="fr-FR" sz="1400">
                <a:latin typeface="Montserrat"/>
                <a:ea typeface="Montserrat"/>
                <a:cs typeface="Montserrat"/>
                <a:sym typeface="Montserrat"/>
              </a:rPr>
              <a:t>, </a:t>
            </a:r>
            <a:r>
              <a:rPr lang="fr-FR" sz="1400" b="1">
                <a:latin typeface="Montserrat"/>
                <a:ea typeface="Montserrat"/>
                <a:cs typeface="Montserrat"/>
                <a:sym typeface="Montserrat"/>
              </a:rPr>
              <a:t>Styled-components</a:t>
            </a:r>
            <a:r>
              <a:rPr lang="fr-FR" sz="1400">
                <a:latin typeface="Montserrat"/>
                <a:ea typeface="Montserrat"/>
                <a:cs typeface="Montserrat"/>
                <a:sym typeface="Montserrat"/>
              </a:rPr>
              <a:t>, </a:t>
            </a:r>
            <a:r>
              <a:rPr lang="fr-FR" sz="1400" b="1">
                <a:latin typeface="Montserrat"/>
                <a:ea typeface="Montserrat"/>
                <a:cs typeface="Montserrat"/>
                <a:sym typeface="Montserrat"/>
              </a:rPr>
              <a:t>Ant design…</a:t>
            </a:r>
          </a:p>
          <a:p>
            <a:pPr marL="0" lvl="0" indent="0" algn="l" rtl="0">
              <a:lnSpc>
                <a:spcPct val="107916"/>
              </a:lnSpc>
              <a:spcBef>
                <a:spcPts val="0"/>
              </a:spcBef>
              <a:spcAft>
                <a:spcPts val="0"/>
              </a:spcAft>
              <a:buNone/>
            </a:pPr>
            <a:endParaRPr sz="1400" b="1" dirty="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400" b="1" dirty="0">
              <a:latin typeface="Montserrat"/>
              <a:ea typeface="Montserrat"/>
              <a:cs typeface="Montserrat"/>
              <a:sym typeface="Montserrat"/>
            </a:endParaRPr>
          </a:p>
        </p:txBody>
      </p:sp>
      <p:sp>
        <p:nvSpPr>
          <p:cNvPr id="65" name="Google Shape;65;gc78d4791cd_0_2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af4e79e7a_0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diagramme de déploiement:</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L’architecture physique du projet représente les différentes ressources matérielles que constitue un système.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Cette figure montre la modélisation de cette architecture à l’aide du diagramme de déploiement qui va définir les relations entre les composants matériels et logiciels du projet. Donc notre architecture physique du projet se compose principalement de six nœuds. Le premier est le module frontend UserClient qui contient l'application React et les fichiers d'interface web et les sert au client. Le second est le WebServer qui contient l'environnement d'exécution Node.js qui utilise le framework Express pour fournir et créer les API à consommer par les autres parties du système. De plus, toutes les données stockées sont accessibles avec le protocole HTTP 1.1 qui est nécessaire pour la plupart des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API de plate-forme de communication. Pour assurer aussi une communication bidirectionnelle en temps réel entre les serveurs et les clients, on utilise des Web Sockets. C’est un protocole de communications très sollicitées dans les industries temps réel. De plus, il nous permet de transporter une taille variable de données et à la demande. Le troisième est le serveur de base de données qui héberge une base de données NoSQL MongoDB. L'environnement d'exécution contient les collections du système. L'image Backend communique avec cette base de données en utilisant un driver Mongoose afin de stocker et de récupérer les données d'application. Le quatrième donc est le serveur LDAP. LDAP est l'un des principaux protocoles d'authentification qui a été développé pour les services d'annuaire. LDAP a historiquement été utilisé comme base de données d'informations, stockant principalement des informations telles que : Utilisateurs, Attributs concernant ces utilisateurs, Privilèges d'adhésion au groupe... Le cinquième nœud est le cluster elasticsearch. Elasticsearch est une base de données NoSQL dont la particularité est de pouvoir indexer des documents fortement orientés textes. On pourrait le comparer à un moteur de recherche, mais que vous pourrez paramétrer pour qu’il colle exactement à vos besoins de recherche. Elasticsearch, c’est donc un moteur de recherche capable de stocker une grande quantité de documents et que l’on peut interroger en temps réel. Et pour le dernier est la plateforme Redmine. c'est une application open source de gestion de projets qui fournit une API à consommer par le serveur appelée Easy Redmine REST API.</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07" name="Google Shape;207;gdaf4e79e7a_0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78d4791cd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c78d4791c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78d4791cd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c78d4791cd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c78d4791cd_0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af4e79e7a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daf4e79e7a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daf4e79e7a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78d4791cd_0_138:notes"/>
          <p:cNvSpPr>
            <a:spLocks noGrp="1" noRot="1" noChangeAspect="1"/>
          </p:cNvSpPr>
          <p:nvPr>
            <p:ph type="sldImg" idx="2"/>
          </p:nvPr>
        </p:nvSpPr>
        <p:spPr>
          <a:xfrm>
            <a:off x="504825" y="585788"/>
            <a:ext cx="5213350" cy="29337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c78d4791cd_0_138:notes"/>
          <p:cNvSpPr txBox="1">
            <a:spLocks noGrp="1"/>
          </p:cNvSpPr>
          <p:nvPr>
            <p:ph type="body" idx="1"/>
          </p:nvPr>
        </p:nvSpPr>
        <p:spPr>
          <a:xfrm>
            <a:off x="622145" y="3714623"/>
            <a:ext cx="4977300" cy="3519000"/>
          </a:xfrm>
          <a:prstGeom prst="rect">
            <a:avLst/>
          </a:prstGeom>
          <a:noFill/>
          <a:ln>
            <a:noFill/>
          </a:ln>
        </p:spPr>
        <p:txBody>
          <a:bodyPr spcFirstLastPara="1" wrap="square" lIns="80150" tIns="80150" rIns="80150" bIns="80150" anchor="ctr" anchorCtr="0">
            <a:noAutofit/>
          </a:bodyPr>
          <a:lstStyle/>
          <a:p>
            <a:pPr marL="635" lvl="0" indent="0" algn="l" rtl="0">
              <a:lnSpc>
                <a:spcPct val="107916"/>
              </a:lnSpc>
              <a:spcBef>
                <a:spcPts val="0"/>
              </a:spcBef>
              <a:spcAft>
                <a:spcPts val="800"/>
              </a:spcAft>
              <a:buClr>
                <a:schemeClr val="dk1"/>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af4e79e7a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daf4e79e7a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af4e79e7a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daf4e79e7a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b9fb39f8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db9fb39f8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b9fb39f8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db9fb39f8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Afin de bien illustrer mon travail j'ai choisi le cheminement suivant:</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err="1">
                <a:latin typeface="Arial"/>
                <a:ea typeface="Arial"/>
                <a:cs typeface="Arial"/>
                <a:sym typeface="Arial"/>
              </a:rPr>
              <a:t>commençant</a:t>
            </a:r>
            <a:r>
              <a:rPr lang="fr-FR" sz="1100" dirty="0">
                <a:latin typeface="Arial"/>
                <a:ea typeface="Arial"/>
                <a:cs typeface="Arial"/>
                <a:sym typeface="Arial"/>
              </a:rPr>
              <a:t> par le chapitre 1  introduction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le chapitre 2 est les spécifications des besoins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ensuite le chapitre 4 la conception du notre projet</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et finissant par la réalisation</a:t>
            </a: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Merci pour votre attention toutes vos remarque</a:t>
            </a:r>
            <a:endParaRPr/>
          </a:p>
        </p:txBody>
      </p:sp>
      <p:sp>
        <p:nvSpPr>
          <p:cNvPr id="310" name="Google Shape;3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af4e79e7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gdaf4e79e7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Le manque de partage de connaissance en particulier la résolution d’anomalies risque le développeur du retomber sur les mêmes blocages rencontrés par les autres collaborateurs.</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De cette manière, une liste de problèmes est dégagée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Une perte de temps lors de la recherche des problèmes qui étaient déjà résolus par d’autres collaborateurs. </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La difficulté d'identifier si l'anomalie rencontre dans d'autres projets et la difficulté de trouver la meilleure solution pour un problème récurrent.</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Le non archivage des bugs obtenus dans les différents projets.</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Notre solution est  «</a:t>
            </a:r>
            <a:r>
              <a:rPr lang="fr-FR" sz="1100" dirty="0" err="1">
                <a:latin typeface="Arial"/>
                <a:ea typeface="Arial"/>
                <a:cs typeface="Arial"/>
                <a:sym typeface="Arial"/>
              </a:rPr>
              <a:t>Proxym</a:t>
            </a:r>
            <a:r>
              <a:rPr lang="fr-FR" sz="1100" dirty="0">
                <a:latin typeface="Arial"/>
                <a:ea typeface="Arial"/>
                <a:cs typeface="Arial"/>
                <a:sym typeface="Arial"/>
              </a:rPr>
              <a:t> TIPS » qui est une plateforme pour sauvegarder les KPIs des anomalies rencontrées dans tous les projets réalisés que ce soit au sein de </a:t>
            </a:r>
            <a:r>
              <a:rPr lang="fr-FR" sz="1100" dirty="0" err="1">
                <a:latin typeface="Arial"/>
                <a:ea typeface="Arial"/>
                <a:cs typeface="Arial"/>
                <a:sym typeface="Arial"/>
              </a:rPr>
              <a:t>Proxym</a:t>
            </a:r>
            <a:r>
              <a:rPr lang="fr-FR" sz="1100" dirty="0">
                <a:latin typeface="Arial"/>
                <a:ea typeface="Arial"/>
                <a:cs typeface="Arial"/>
                <a:sym typeface="Arial"/>
              </a:rPr>
              <a:t> IT ou via des expériences externes.</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dirty="0">
                <a:latin typeface="Arial"/>
                <a:ea typeface="Arial"/>
                <a:cs typeface="Arial"/>
                <a:sym typeface="Arial"/>
              </a:rPr>
              <a:t>L’objectif est de minimiser les risques de retomber sur les mêmes blocages rencontrés par les autres équipes.</a:t>
            </a:r>
            <a:endParaRPr dirty="0"/>
          </a:p>
        </p:txBody>
      </p:sp>
      <p:sp>
        <p:nvSpPr>
          <p:cNvPr id="90" name="Google Shape;9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Le manque de partage de connaissance en particulier la résolution d’anomalies risque le développeur du retomber sur les mêmes blocages rencontrés par les autres collaborateurs.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De cette manière, une liste de problèmes est dégagée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Une perte de temps lors de la recherche des problèmes qui étaient déjà résolus par d’autres collaborateurs.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La difficulté d'identifier si l'anomalie rencontre dans d'autres projets et la difficulté de trouver la meilleure solution pour un problème récurrent.</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Le non archivage des bugs obtenus dans les différents projets.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Notre solution est  «Proxym TIPS » qui est une plateforme pour sauvegarder les KPIs des anomalies rencontrées dans tous les projets réalisés que ce soit au sein de Proxym IT ou via des expériences externes.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L’objectif est de minimiser les risques de retomber sur les mêmes blocages rencontrés par les autres équipes.</a:t>
            </a:r>
            <a:endParaRPr/>
          </a:p>
        </p:txBody>
      </p:sp>
      <p:sp>
        <p:nvSpPr>
          <p:cNvPr id="90" name="Google Shape;9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26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78d4791cd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c78d4791cd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78d4791cd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Je vais maintenant passer au point suivant: spécifications des besoins en commençant par l’identification des acteurs: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L’application  est dédiée pour 4 type d’acteurs qui vont être regroupés selon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leurs fonctionnalités. le premier acteur est le développeur, qu’est un acteur principal,</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humain, actif et interne. Le deuxième acteur est le modérateur qui est un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acteur secondaire, humain, actif et interne. Il est responsable de la consultation et</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la gestion des questions dans l’application. Le troisième acteur est l’administrateur qui est un acteur secondaire, humain, actif et interne. Il est responsable de la consultation et la gestion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des utilisateurs dans l’application. le dernier acteur est la plateforme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Redmine, qui est un acteur secondaire, logique, passif et externe.</a:t>
            </a:r>
            <a:endParaRPr/>
          </a:p>
        </p:txBody>
      </p:sp>
      <p:sp>
        <p:nvSpPr>
          <p:cNvPr id="119" name="Google Shape;119;gc78d4791cd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78d4791cd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Ensuite, nous allons commencer par illustrer les diagrammes de cas d’utilisation:</a:t>
            </a:r>
            <a:endParaRPr/>
          </a:p>
        </p:txBody>
      </p:sp>
      <p:sp>
        <p:nvSpPr>
          <p:cNvPr id="133" name="Google Shape;133;gc78d4791c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17"/>
        <p:cNvGrpSpPr/>
        <p:nvPr/>
      </p:nvGrpSpPr>
      <p:grpSpPr>
        <a:xfrm>
          <a:off x="0" y="0"/>
          <a:ext cx="0" cy="0"/>
          <a:chOff x="0" y="0"/>
          <a:chExt cx="0" cy="0"/>
        </a:xfrm>
      </p:grpSpPr>
      <p:sp>
        <p:nvSpPr>
          <p:cNvPr id="18" name="Google Shape;18;p36"/>
          <p:cNvSpPr txBox="1">
            <a:spLocks noGrp="1"/>
          </p:cNvSpPr>
          <p:nvPr>
            <p:ph type="title"/>
          </p:nvPr>
        </p:nvSpPr>
        <p:spPr>
          <a:xfrm>
            <a:off x="2073443" y="3012073"/>
            <a:ext cx="514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FD7BE-56F3-4FD8-92D1-41805E2DD600}"/>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3" name="Footer Placeholder 2">
            <a:extLst>
              <a:ext uri="{FF2B5EF4-FFF2-40B4-BE49-F238E27FC236}">
                <a16:creationId xmlns:a16="http://schemas.microsoft.com/office/drawing/2014/main" id="{A35DBEDE-D588-4F07-8D74-2EC7F35F6F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1B2446-1D20-4043-B23F-B17F0010627B}"/>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27002795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C98F-CCDB-44DF-9155-705E0E914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ECE557-75F3-4116-AAC4-A80333EB4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1CA77-DEF6-4967-9A26-C7AE3C0A2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A6F5A3-8CC0-4DEA-9CB0-7790566632DC}"/>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6" name="Footer Placeholder 5">
            <a:extLst>
              <a:ext uri="{FF2B5EF4-FFF2-40B4-BE49-F238E27FC236}">
                <a16:creationId xmlns:a16="http://schemas.microsoft.com/office/drawing/2014/main" id="{F8056B12-8942-4009-9800-028666DAE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322BE-DBCE-40E7-B986-EE60763B82DA}"/>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385821620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39D6-5DFF-4297-9948-C9A6332C6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B11A38-4FBD-44E2-B771-6273EE4817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3E9DD-837C-4835-909D-6E86F4DB7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7E03F-786D-4880-B178-0C9E39DC3696}"/>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6" name="Footer Placeholder 5">
            <a:extLst>
              <a:ext uri="{FF2B5EF4-FFF2-40B4-BE49-F238E27FC236}">
                <a16:creationId xmlns:a16="http://schemas.microsoft.com/office/drawing/2014/main" id="{96A9C7D0-755E-4EDF-8505-3396F20AF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9BD9F-B39F-4ACE-B8E8-96B8A0831195}"/>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44377466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4FD8-E77C-4242-A54F-7846266205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EC0C83-A731-49B9-9F28-5B63627DF7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B0F5D-4DAC-4EE5-B079-37BE395CD4F3}"/>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5" name="Footer Placeholder 4">
            <a:extLst>
              <a:ext uri="{FF2B5EF4-FFF2-40B4-BE49-F238E27FC236}">
                <a16:creationId xmlns:a16="http://schemas.microsoft.com/office/drawing/2014/main" id="{94F713D3-37D7-4513-8F78-ACDE5E13A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ABE84-2D66-4B81-986A-92523215DADA}"/>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2359687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72C8E-D4E8-47EF-B52F-40A1BAA8D6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6DD47-6039-4A64-B497-716AB873A4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9F169-258D-4C1F-9203-97DC6D6FC1C7}"/>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5" name="Footer Placeholder 4">
            <a:extLst>
              <a:ext uri="{FF2B5EF4-FFF2-40B4-BE49-F238E27FC236}">
                <a16:creationId xmlns:a16="http://schemas.microsoft.com/office/drawing/2014/main" id="{305648F8-772F-4F8A-A721-6BC93705E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E1E07-A937-4805-A5EB-3FCE53A5D857}"/>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23377277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31"/>
        <p:cNvGrpSpPr/>
        <p:nvPr/>
      </p:nvGrpSpPr>
      <p:grpSpPr>
        <a:xfrm>
          <a:off x="0" y="0"/>
          <a:ext cx="0" cy="0"/>
          <a:chOff x="0" y="0"/>
          <a:chExt cx="0" cy="0"/>
        </a:xfrm>
      </p:grpSpPr>
      <p:sp>
        <p:nvSpPr>
          <p:cNvPr id="32" name="Google Shape;32;p44"/>
          <p:cNvSpPr txBox="1">
            <a:spLocks noGrp="1"/>
          </p:cNvSpPr>
          <p:nvPr>
            <p:ph type="title"/>
          </p:nvPr>
        </p:nvSpPr>
        <p:spPr>
          <a:xfrm>
            <a:off x="838200" y="567915"/>
            <a:ext cx="9247200" cy="365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72AD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4"/>
          <p:cNvSpPr txBox="1">
            <a:spLocks noGrp="1"/>
          </p:cNvSpPr>
          <p:nvPr>
            <p:ph type="body" idx="1"/>
          </p:nvPr>
        </p:nvSpPr>
        <p:spPr>
          <a:xfrm>
            <a:off x="838199" y="1594827"/>
            <a:ext cx="4284900" cy="416070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1pPr>
            <a:lvl2pPr marL="914377" marR="0" lvl="1"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30192"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04792"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87078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ison">
  <p:cSld name="Comparaison">
    <p:spTree>
      <p:nvGrpSpPr>
        <p:cNvPr id="1" name="Shape 34"/>
        <p:cNvGrpSpPr/>
        <p:nvPr/>
      </p:nvGrpSpPr>
      <p:grpSpPr>
        <a:xfrm>
          <a:off x="0" y="0"/>
          <a:ext cx="0" cy="0"/>
          <a:chOff x="0" y="0"/>
          <a:chExt cx="0" cy="0"/>
        </a:xfrm>
      </p:grpSpPr>
      <p:sp>
        <p:nvSpPr>
          <p:cNvPr id="35" name="Google Shape;35;p45"/>
          <p:cNvSpPr txBox="1">
            <a:spLocks noGrp="1"/>
          </p:cNvSpPr>
          <p:nvPr>
            <p:ph type="body" idx="1"/>
          </p:nvPr>
        </p:nvSpPr>
        <p:spPr>
          <a:xfrm>
            <a:off x="838199" y="1594827"/>
            <a:ext cx="4284900" cy="416070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1pPr>
            <a:lvl2pPr marL="914377" marR="0" lvl="1"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30192"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04792"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45"/>
          <p:cNvSpPr txBox="1">
            <a:spLocks noGrp="1"/>
          </p:cNvSpPr>
          <p:nvPr>
            <p:ph type="body" idx="2"/>
          </p:nvPr>
        </p:nvSpPr>
        <p:spPr>
          <a:xfrm>
            <a:off x="5685694" y="1594827"/>
            <a:ext cx="4399500" cy="416070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1pPr>
            <a:lvl2pPr marL="914377" marR="0" lvl="1"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30192"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04792"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45"/>
          <p:cNvSpPr txBox="1">
            <a:spLocks noGrp="1"/>
          </p:cNvSpPr>
          <p:nvPr>
            <p:ph type="title"/>
          </p:nvPr>
        </p:nvSpPr>
        <p:spPr>
          <a:xfrm>
            <a:off x="838200" y="567915"/>
            <a:ext cx="9247200" cy="365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72AD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6517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Disposition personnalisée">
  <p:cSld name="2_Disposition personnalisée">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8200" y="567915"/>
            <a:ext cx="9247200" cy="365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72AD7"/>
              </a:buClr>
              <a:buSzPts val="3000"/>
              <a:buFont typeface="Zilla Slab"/>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8200" y="1594827"/>
            <a:ext cx="9247200" cy="416070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1pPr>
            <a:lvl2pPr marL="914377" marR="0" lvl="1"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30192"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04792"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17042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41"/>
        <p:cNvGrpSpPr/>
        <p:nvPr/>
      </p:nvGrpSpPr>
      <p:grpSpPr>
        <a:xfrm>
          <a:off x="0" y="0"/>
          <a:ext cx="0" cy="0"/>
          <a:chOff x="0" y="0"/>
          <a:chExt cx="0" cy="0"/>
        </a:xfrm>
      </p:grpSpPr>
      <p:sp>
        <p:nvSpPr>
          <p:cNvPr id="43" name="Google Shape;43;p40"/>
          <p:cNvSpPr txBox="1">
            <a:spLocks noGrp="1"/>
          </p:cNvSpPr>
          <p:nvPr>
            <p:ph type="sldNum" idx="12"/>
          </p:nvPr>
        </p:nvSpPr>
        <p:spPr>
          <a:xfrm>
            <a:off x="11430629" y="6366602"/>
            <a:ext cx="503100" cy="331200"/>
          </a:xfrm>
          <a:prstGeom prst="rect">
            <a:avLst/>
          </a:prstGeom>
          <a:noFill/>
          <a:ln>
            <a:noFill/>
          </a:ln>
        </p:spPr>
        <p:txBody>
          <a:bodyPr spcFirstLastPara="1" wrap="square" lIns="82925" tIns="41450" rIns="82925" bIns="41450" anchor="ctr" anchorCtr="0">
            <a:noAutofit/>
          </a:bodyPr>
          <a:lstStyle>
            <a:lvl1pPr marL="0" marR="0" lvl="0"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75" b="0" i="0" u="none" strike="noStrike" cap="none">
                <a:solidFill>
                  <a:schemeClr val="dk2"/>
                </a:solidFill>
                <a:latin typeface="Arial"/>
                <a:ea typeface="Arial"/>
                <a:cs typeface="Arial"/>
                <a:sym typeface="Arial"/>
              </a:defRPr>
            </a:lvl9pPr>
          </a:lstStyle>
          <a:p>
            <a:fld id="{00000000-1234-1234-1234-123412341234}" type="slidenum">
              <a:rPr lang="fr-FR" smtClean="0"/>
              <a:pPr/>
              <a:t>‹#›</a:t>
            </a:fld>
            <a:endParaRPr lang="fr-FR"/>
          </a:p>
        </p:txBody>
      </p:sp>
      <p:sp>
        <p:nvSpPr>
          <p:cNvPr id="44" name="Google Shape;44;p40"/>
          <p:cNvSpPr txBox="1">
            <a:spLocks noGrp="1"/>
          </p:cNvSpPr>
          <p:nvPr>
            <p:ph type="sldNum" idx="2"/>
          </p:nvPr>
        </p:nvSpPr>
        <p:spPr>
          <a:xfrm>
            <a:off x="11430629" y="6366602"/>
            <a:ext cx="503100" cy="331200"/>
          </a:xfrm>
          <a:prstGeom prst="rect">
            <a:avLst/>
          </a:prstGeom>
          <a:noFill/>
          <a:ln>
            <a:noFill/>
          </a:ln>
        </p:spPr>
        <p:txBody>
          <a:bodyPr spcFirstLastPara="1" wrap="square" lIns="82925" tIns="41450" rIns="82925" bIns="41450" anchor="ctr" anchorCtr="0">
            <a:noAutofit/>
          </a:bodyPr>
          <a:lstStyle>
            <a:lvl1pPr marL="0" marR="0" lvl="0"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75" b="0" i="0" u="none" strike="noStrike" cap="none">
                <a:solidFill>
                  <a:srgbClr val="B7B7B7"/>
                </a:solidFill>
                <a:latin typeface="Arial"/>
                <a:ea typeface="Arial"/>
                <a:cs typeface="Arial"/>
                <a:sym typeface="Arial"/>
              </a:defRPr>
            </a:lvl9pPr>
          </a:lstStyle>
          <a:p>
            <a:fld id="{00000000-1234-1234-1234-123412341234}" type="slidenum">
              <a:rPr lang="fr-FR" smtClean="0"/>
              <a:pPr/>
              <a:t>‹#›</a:t>
            </a:fld>
            <a:endParaRPr lang="fr-FR"/>
          </a:p>
        </p:txBody>
      </p:sp>
      <p:sp>
        <p:nvSpPr>
          <p:cNvPr id="45" name="Google Shape;45;p40"/>
          <p:cNvSpPr txBox="1">
            <a:spLocks noGrp="1"/>
          </p:cNvSpPr>
          <p:nvPr>
            <p:ph type="body" idx="1"/>
          </p:nvPr>
        </p:nvSpPr>
        <p:spPr>
          <a:xfrm>
            <a:off x="838200" y="1594827"/>
            <a:ext cx="9247200" cy="4160700"/>
          </a:xfrm>
          <a:prstGeom prst="rect">
            <a:avLst/>
          </a:prstGeom>
          <a:noFill/>
          <a:ln>
            <a:noFill/>
          </a:ln>
        </p:spPr>
        <p:txBody>
          <a:bodyPr spcFirstLastPara="1" wrap="square" lIns="91425" tIns="45700" rIns="91425" bIns="45700" anchor="t" anchorCtr="0">
            <a:noAutofit/>
          </a:bodyPr>
          <a:lstStyle>
            <a:lvl1pPr marL="457189" marR="0" lvl="0" indent="-228594"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1pPr>
            <a:lvl2pPr marL="914377" marR="0" lvl="1"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30192"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04792"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40"/>
          <p:cNvSpPr txBox="1">
            <a:spLocks noGrp="1"/>
          </p:cNvSpPr>
          <p:nvPr>
            <p:ph type="title"/>
          </p:nvPr>
        </p:nvSpPr>
        <p:spPr>
          <a:xfrm>
            <a:off x="838200" y="567915"/>
            <a:ext cx="9247200" cy="365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72AD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3441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8200" y="2739189"/>
            <a:ext cx="6172200" cy="1379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52"/>
        <p:cNvGrpSpPr/>
        <p:nvPr/>
      </p:nvGrpSpPr>
      <p:grpSpPr>
        <a:xfrm>
          <a:off x="0" y="0"/>
          <a:ext cx="0" cy="0"/>
          <a:chOff x="0" y="0"/>
          <a:chExt cx="0" cy="0"/>
        </a:xfrm>
      </p:grpSpPr>
      <p:sp>
        <p:nvSpPr>
          <p:cNvPr id="53" name="Google Shape;53;p47"/>
          <p:cNvSpPr txBox="1">
            <a:spLocks noGrp="1"/>
          </p:cNvSpPr>
          <p:nvPr>
            <p:ph type="title"/>
          </p:nvPr>
        </p:nvSpPr>
        <p:spPr>
          <a:xfrm>
            <a:off x="795261" y="2739189"/>
            <a:ext cx="10601400" cy="1379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C008-09DC-4D2D-900A-DB5BFE33D3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AE3E0C-D708-49C4-AF4E-B16FEC831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4DC904-3F01-4D98-856D-202812C399B7}"/>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5" name="Footer Placeholder 4">
            <a:extLst>
              <a:ext uri="{FF2B5EF4-FFF2-40B4-BE49-F238E27FC236}">
                <a16:creationId xmlns:a16="http://schemas.microsoft.com/office/drawing/2014/main" id="{BB876B96-3EA7-4CCA-A10F-DD81BF8CA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A8AD3-07EF-4E0E-8B35-F36C210D8A03}"/>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18859769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4143-393D-4FE4-8972-94A59B312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F8999-2344-4F98-B5B8-F19883C5A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EF704-B683-45F9-A6CF-03EF1C6DA2AE}"/>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5" name="Footer Placeholder 4">
            <a:extLst>
              <a:ext uri="{FF2B5EF4-FFF2-40B4-BE49-F238E27FC236}">
                <a16:creationId xmlns:a16="http://schemas.microsoft.com/office/drawing/2014/main" id="{7F35C856-EBF8-4E8C-8269-FCFB44BC4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9998-ECCA-42EC-8EC8-129192CB27F4}"/>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11558604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514EB-79B4-46A5-B246-AAD2D0FC89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992CDE-82D8-4DB9-BF08-D7EB40DB26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F1FC0D-3247-4A3B-8EB3-0DB5209A528B}"/>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5" name="Footer Placeholder 4">
            <a:extLst>
              <a:ext uri="{FF2B5EF4-FFF2-40B4-BE49-F238E27FC236}">
                <a16:creationId xmlns:a16="http://schemas.microsoft.com/office/drawing/2014/main" id="{7A4DF0C7-45F4-4593-99D6-79D2AA791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5952F-B9E1-49BA-BCDB-3C561846CC68}"/>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191129249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26C9-94E6-4F85-A205-827C103B1A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BD90B0-DAF6-47A6-8338-C5D367F363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912458-EACA-423D-8B32-10D985981C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D90BA9-F39D-482A-844D-DD30F89451BA}"/>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6" name="Footer Placeholder 5">
            <a:extLst>
              <a:ext uri="{FF2B5EF4-FFF2-40B4-BE49-F238E27FC236}">
                <a16:creationId xmlns:a16="http://schemas.microsoft.com/office/drawing/2014/main" id="{7F931D1A-5BD0-4017-8B2C-51DBC1228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B5C96-0F67-4680-B3D2-C8E9CD79B019}"/>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242304863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67B9-D405-4C60-BE5B-446223120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B34455-EED1-4176-A546-AE1E68C7A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E059A1-6D3D-4C4A-B4DB-A9D5ED801D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93DA11-9F68-46C2-B1BB-358E2FC32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4A1D7-74B1-42CC-90AF-34F4651FE5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C9DC46-C368-438E-AE38-23C6D72B1B13}"/>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8" name="Footer Placeholder 7">
            <a:extLst>
              <a:ext uri="{FF2B5EF4-FFF2-40B4-BE49-F238E27FC236}">
                <a16:creationId xmlns:a16="http://schemas.microsoft.com/office/drawing/2014/main" id="{CD314724-0825-4D95-A3C0-4C2F1EEDCB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CA9FBD-5BCD-41E1-B972-ED3908BD639E}"/>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122912551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5F4E6-B4BA-4F1D-ACFC-BACC4F228F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7832BD-9D09-48D2-AA23-EFF282FC34E3}"/>
              </a:ext>
            </a:extLst>
          </p:cNvPr>
          <p:cNvSpPr>
            <a:spLocks noGrp="1"/>
          </p:cNvSpPr>
          <p:nvPr>
            <p:ph type="dt" sz="half" idx="10"/>
          </p:nvPr>
        </p:nvSpPr>
        <p:spPr/>
        <p:txBody>
          <a:bodyPr/>
          <a:lstStyle/>
          <a:p>
            <a:fld id="{759760FE-5E1F-4897-8972-BB18261824D5}" type="datetimeFigureOut">
              <a:rPr lang="en-US" smtClean="0"/>
              <a:t>6/21/2021</a:t>
            </a:fld>
            <a:endParaRPr lang="en-US"/>
          </a:p>
        </p:txBody>
      </p:sp>
      <p:sp>
        <p:nvSpPr>
          <p:cNvPr id="4" name="Footer Placeholder 3">
            <a:extLst>
              <a:ext uri="{FF2B5EF4-FFF2-40B4-BE49-F238E27FC236}">
                <a16:creationId xmlns:a16="http://schemas.microsoft.com/office/drawing/2014/main" id="{894C1D20-DB52-4E03-89EE-EDE8FF1B79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2581CB-DA71-4E31-B015-032BE3716394}"/>
              </a:ext>
            </a:extLst>
          </p:cNvPr>
          <p:cNvSpPr>
            <a:spLocks noGrp="1"/>
          </p:cNvSpPr>
          <p:nvPr>
            <p:ph type="sldNum" sz="quarter" idx="12"/>
          </p:nvPr>
        </p:nvSpPr>
        <p:spPr/>
        <p:txBody>
          <a:bodyPr/>
          <a:lstStyle/>
          <a:p>
            <a:fld id="{86648A18-77CD-4BFA-9DDF-3F76AAFD8746}" type="slidenum">
              <a:rPr lang="en-US" smtClean="0"/>
              <a:t>‹#›</a:t>
            </a:fld>
            <a:endParaRPr lang="en-US"/>
          </a:p>
        </p:txBody>
      </p:sp>
    </p:spTree>
    <p:extLst>
      <p:ext uri="{BB962C8B-B14F-4D97-AF65-F5344CB8AC3E}">
        <p14:creationId xmlns:p14="http://schemas.microsoft.com/office/powerpoint/2010/main" val="59950112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p:nvPr/>
        </p:nvSpPr>
        <p:spPr>
          <a:xfrm>
            <a:off x="0" y="0"/>
            <a:ext cx="12192000" cy="6858000"/>
          </a:xfrm>
          <a:prstGeom prst="rect">
            <a:avLst/>
          </a:prstGeom>
          <a:solidFill>
            <a:srgbClr val="572AD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35"/>
          <p:cNvSpPr txBox="1">
            <a:spLocks noGrp="1"/>
          </p:cNvSpPr>
          <p:nvPr>
            <p:ph type="title"/>
          </p:nvPr>
        </p:nvSpPr>
        <p:spPr>
          <a:xfrm>
            <a:off x="2073443" y="3012073"/>
            <a:ext cx="47604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6000"/>
              <a:buFont typeface="Zilla Slab"/>
              <a:buNone/>
              <a:defRPr sz="6000" b="1" i="0" u="none" strike="noStrike" cap="none">
                <a:solidFill>
                  <a:schemeClr val="lt1"/>
                </a:solidFill>
                <a:latin typeface="Zilla Slab"/>
                <a:ea typeface="Zilla Slab"/>
                <a:cs typeface="Zilla Slab"/>
                <a:sym typeface="Zilla Sla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2" name="Google Shape;12;p35"/>
          <p:cNvPicPr preferRelativeResize="0"/>
          <p:nvPr/>
        </p:nvPicPr>
        <p:blipFill rotWithShape="1">
          <a:blip r:embed="rId3">
            <a:alphaModFix/>
          </a:blip>
          <a:srcRect/>
          <a:stretch/>
        </p:blipFill>
        <p:spPr>
          <a:xfrm>
            <a:off x="7417468" y="1320800"/>
            <a:ext cx="4191003" cy="4216400"/>
          </a:xfrm>
          <a:prstGeom prst="rect">
            <a:avLst/>
          </a:prstGeom>
          <a:noFill/>
          <a:ln>
            <a:noFill/>
          </a:ln>
        </p:spPr>
      </p:pic>
      <p:pic>
        <p:nvPicPr>
          <p:cNvPr id="13" name="Google Shape;13;p35"/>
          <p:cNvPicPr preferRelativeResize="0"/>
          <p:nvPr/>
        </p:nvPicPr>
        <p:blipFill rotWithShape="1">
          <a:blip r:embed="rId4">
            <a:alphaModFix/>
          </a:blip>
          <a:srcRect/>
          <a:stretch/>
        </p:blipFill>
        <p:spPr>
          <a:xfrm>
            <a:off x="2073443" y="2085476"/>
            <a:ext cx="2999013" cy="697915"/>
          </a:xfrm>
          <a:prstGeom prst="rect">
            <a:avLst/>
          </a:prstGeom>
          <a:noFill/>
          <a:ln>
            <a:noFill/>
          </a:ln>
        </p:spPr>
      </p:pic>
      <p:pic>
        <p:nvPicPr>
          <p:cNvPr id="14" name="Google Shape;14;p35"/>
          <p:cNvPicPr preferRelativeResize="0"/>
          <p:nvPr/>
        </p:nvPicPr>
        <p:blipFill rotWithShape="1">
          <a:blip r:embed="rId5">
            <a:alphaModFix/>
          </a:blip>
          <a:srcRect/>
          <a:stretch/>
        </p:blipFill>
        <p:spPr>
          <a:xfrm>
            <a:off x="367632" y="2"/>
            <a:ext cx="965199" cy="1143001"/>
          </a:xfrm>
          <a:prstGeom prst="rect">
            <a:avLst/>
          </a:prstGeom>
          <a:noFill/>
          <a:ln>
            <a:noFill/>
          </a:ln>
        </p:spPr>
      </p:pic>
      <p:pic>
        <p:nvPicPr>
          <p:cNvPr id="15" name="Google Shape;15;p35"/>
          <p:cNvPicPr preferRelativeResize="0"/>
          <p:nvPr/>
        </p:nvPicPr>
        <p:blipFill rotWithShape="1">
          <a:blip r:embed="rId6">
            <a:alphaModFix/>
          </a:blip>
          <a:srcRect l="34374" b="26507"/>
          <a:stretch/>
        </p:blipFill>
        <p:spPr>
          <a:xfrm>
            <a:off x="1" y="4449932"/>
            <a:ext cx="2025316" cy="2408069"/>
          </a:xfrm>
          <a:prstGeom prst="rect">
            <a:avLst/>
          </a:prstGeom>
          <a:noFill/>
          <a:ln>
            <a:noFill/>
          </a:ln>
        </p:spPr>
      </p:pic>
      <p:sp>
        <p:nvSpPr>
          <p:cNvPr id="16" name="Google Shape;16;p35"/>
          <p:cNvSpPr/>
          <p:nvPr/>
        </p:nvSpPr>
        <p:spPr>
          <a:xfrm>
            <a:off x="1757151" y="1734825"/>
            <a:ext cx="3604800" cy="1314900"/>
          </a:xfrm>
          <a:prstGeom prst="rect">
            <a:avLst/>
          </a:prstGeom>
          <a:solidFill>
            <a:srgbClr val="572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highlight>
                <a:schemeClr val="dk1"/>
              </a:highlight>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7"/>
          <p:cNvSpPr/>
          <p:nvPr/>
        </p:nvSpPr>
        <p:spPr>
          <a:xfrm>
            <a:off x="0" y="0"/>
            <a:ext cx="12192000" cy="6858000"/>
          </a:xfrm>
          <a:prstGeom prst="rect">
            <a:avLst/>
          </a:prstGeom>
          <a:solidFill>
            <a:srgbClr val="572AD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37"/>
          <p:cNvSpPr txBox="1">
            <a:spLocks noGrp="1"/>
          </p:cNvSpPr>
          <p:nvPr>
            <p:ph type="title"/>
          </p:nvPr>
        </p:nvSpPr>
        <p:spPr>
          <a:xfrm>
            <a:off x="838200" y="2739189"/>
            <a:ext cx="6172200" cy="1379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5400"/>
              <a:buFont typeface="Calibri"/>
              <a:buNone/>
              <a:defRPr sz="5400" b="1" i="0" u="none" strike="noStrike" cap="none">
                <a:solidFill>
                  <a:schemeClr val="lt1"/>
                </a:solidFill>
                <a:latin typeface="Zilla Slab"/>
                <a:ea typeface="Zilla Slab"/>
                <a:cs typeface="Zilla Slab"/>
                <a:sym typeface="Zilla Sla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2" name="Google Shape;22;p37"/>
          <p:cNvPicPr preferRelativeResize="0"/>
          <p:nvPr/>
        </p:nvPicPr>
        <p:blipFill rotWithShape="1">
          <a:blip r:embed="rId3">
            <a:alphaModFix/>
          </a:blip>
          <a:srcRect l="34374" b="28561"/>
          <a:stretch/>
        </p:blipFill>
        <p:spPr>
          <a:xfrm>
            <a:off x="0" y="4517165"/>
            <a:ext cx="2025317" cy="23408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46"/>
          <p:cNvSpPr/>
          <p:nvPr/>
        </p:nvSpPr>
        <p:spPr>
          <a:xfrm>
            <a:off x="0" y="0"/>
            <a:ext cx="12192000" cy="6858000"/>
          </a:xfrm>
          <a:prstGeom prst="rect">
            <a:avLst/>
          </a:prstGeom>
          <a:solidFill>
            <a:srgbClr val="572AD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 name="Google Shape;49;p46"/>
          <p:cNvSpPr txBox="1">
            <a:spLocks noGrp="1"/>
          </p:cNvSpPr>
          <p:nvPr>
            <p:ph type="title"/>
          </p:nvPr>
        </p:nvSpPr>
        <p:spPr>
          <a:xfrm>
            <a:off x="795261" y="2739189"/>
            <a:ext cx="10601400" cy="1379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5400"/>
              <a:buFont typeface="Zilla Slab"/>
              <a:buNone/>
              <a:defRPr sz="5400" b="1" i="0" u="none" strike="noStrike" cap="none">
                <a:solidFill>
                  <a:schemeClr val="lt1"/>
                </a:solidFill>
                <a:latin typeface="Zilla Slab"/>
                <a:ea typeface="Zilla Slab"/>
                <a:cs typeface="Zilla Slab"/>
                <a:sym typeface="Zilla Sla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0" name="Google Shape;50;p46"/>
          <p:cNvPicPr preferRelativeResize="0"/>
          <p:nvPr/>
        </p:nvPicPr>
        <p:blipFill rotWithShape="1">
          <a:blip r:embed="rId3">
            <a:alphaModFix/>
          </a:blip>
          <a:srcRect l="34374" b="28561"/>
          <a:stretch/>
        </p:blipFill>
        <p:spPr>
          <a:xfrm>
            <a:off x="0" y="4517165"/>
            <a:ext cx="2025317" cy="2340834"/>
          </a:xfrm>
          <a:prstGeom prst="rect">
            <a:avLst/>
          </a:prstGeom>
          <a:noFill/>
          <a:ln>
            <a:noFill/>
          </a:ln>
        </p:spPr>
      </p:pic>
      <p:pic>
        <p:nvPicPr>
          <p:cNvPr id="51" name="Google Shape;51;p46"/>
          <p:cNvPicPr preferRelativeResize="0"/>
          <p:nvPr/>
        </p:nvPicPr>
        <p:blipFill rotWithShape="1">
          <a:blip r:embed="rId4">
            <a:alphaModFix/>
          </a:blip>
          <a:srcRect/>
          <a:stretch/>
        </p:blipFill>
        <p:spPr>
          <a:xfrm>
            <a:off x="10388602" y="-3585"/>
            <a:ext cx="965199" cy="11430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B7C75-170A-4F10-A164-DDB9F64C9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12798-D8E4-4BDE-84FF-1D32EABA5B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425A4-94C0-4B90-89BB-0F3801E363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760FE-5E1F-4897-8972-BB18261824D5}" type="datetimeFigureOut">
              <a:rPr lang="en-US" smtClean="0"/>
              <a:t>6/21/2021</a:t>
            </a:fld>
            <a:endParaRPr lang="en-US"/>
          </a:p>
        </p:txBody>
      </p:sp>
      <p:sp>
        <p:nvSpPr>
          <p:cNvPr id="5" name="Footer Placeholder 4">
            <a:extLst>
              <a:ext uri="{FF2B5EF4-FFF2-40B4-BE49-F238E27FC236}">
                <a16:creationId xmlns:a16="http://schemas.microsoft.com/office/drawing/2014/main" id="{FCCA7F78-3EAD-46E4-A7D3-3500CDC5A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C9F5BF-3E51-4AA8-B215-4A541F5AB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48A18-77CD-4BFA-9DDF-3F76AAFD8746}" type="slidenum">
              <a:rPr lang="en-US" smtClean="0"/>
              <a:t>‹#›</a:t>
            </a:fld>
            <a:endParaRPr lang="en-US"/>
          </a:p>
        </p:txBody>
      </p:sp>
    </p:spTree>
    <p:extLst>
      <p:ext uri="{BB962C8B-B14F-4D97-AF65-F5344CB8AC3E}">
        <p14:creationId xmlns:p14="http://schemas.microsoft.com/office/powerpoint/2010/main" val="308898050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hyperlink" Target="http://drive.google.com/file/d/1-AffEMgBYkY42HnsgoHZ3JK4bZ-higSo/view"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58.jpg"/></Relationships>
</file>

<file path=ppt/slides/_rels/slide28.xml.rels><?xml version="1.0" encoding="UTF-8" standalone="yes"?>
<Relationships xmlns="http://schemas.openxmlformats.org/package/2006/relationships"><Relationship Id="rId3" Type="http://schemas.openxmlformats.org/officeDocument/2006/relationships/hyperlink" Target="http://drive.google.com/file/d/1_wRTE4zEvDkQdM8arlBQnakcJ4sWxx36/view"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59.jpg"/></Relationships>
</file>

<file path=ppt/slides/_rels/slide29.xml.rels><?xml version="1.0" encoding="UTF-8" standalone="yes"?>
<Relationships xmlns="http://schemas.openxmlformats.org/package/2006/relationships"><Relationship Id="rId3" Type="http://schemas.openxmlformats.org/officeDocument/2006/relationships/hyperlink" Target="http://drive.google.com/file/d/1qqpbWqKpPTJkQ1pKK98ehQUvfUyA30Zw/view"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60.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7"/>
        <p:cNvGrpSpPr/>
        <p:nvPr/>
      </p:nvGrpSpPr>
      <p:grpSpPr>
        <a:xfrm>
          <a:off x="0" y="0"/>
          <a:ext cx="0" cy="0"/>
          <a:chOff x="0" y="0"/>
          <a:chExt cx="0" cy="0"/>
        </a:xfrm>
      </p:grpSpPr>
      <p:sp>
        <p:nvSpPr>
          <p:cNvPr id="58" name="Google Shape;58;p1"/>
          <p:cNvSpPr txBox="1">
            <a:spLocks noGrp="1"/>
          </p:cNvSpPr>
          <p:nvPr>
            <p:ph type="title"/>
          </p:nvPr>
        </p:nvSpPr>
        <p:spPr>
          <a:xfrm>
            <a:off x="169459" y="1467758"/>
            <a:ext cx="7909767" cy="3032527"/>
          </a:xfrm>
          <a:prstGeom prst="rect">
            <a:avLst/>
          </a:prstGeom>
          <a:noFill/>
          <a:ln>
            <a:noFill/>
          </a:ln>
        </p:spPr>
        <p:txBody>
          <a:bodyPr spcFirstLastPara="1" wrap="square" lIns="91425" tIns="45700" rIns="91425" bIns="45700" anchor="ctr" anchorCtr="0">
            <a:noAutofit/>
          </a:bodyPr>
          <a:lstStyle/>
          <a:p>
            <a:pPr>
              <a:buSzPts val="6000"/>
            </a:pPr>
            <a:r>
              <a:rPr lang="fr-FR" sz="4000" dirty="0"/>
              <a:t>Mise en Place d’une Solution e-Commerce « MedEspoir Shop » avec Module de Paiement en Ligne</a:t>
            </a:r>
            <a:endParaRPr sz="4000" dirty="0">
              <a:solidFill>
                <a:srgbClr val="D8D8D8"/>
              </a:solidFill>
            </a:endParaRPr>
          </a:p>
        </p:txBody>
      </p:sp>
      <p:sp>
        <p:nvSpPr>
          <p:cNvPr id="59" name="Google Shape;59;p1"/>
          <p:cNvSpPr txBox="1"/>
          <p:nvPr/>
        </p:nvSpPr>
        <p:spPr>
          <a:xfrm>
            <a:off x="2112434" y="4841973"/>
            <a:ext cx="5514900" cy="816219"/>
          </a:xfrm>
          <a:prstGeom prst="rect">
            <a:avLst/>
          </a:prstGeom>
          <a:noFill/>
          <a:ln>
            <a:noFill/>
          </a:ln>
        </p:spPr>
        <p:txBody>
          <a:bodyPr spcFirstLastPara="1" wrap="square" lIns="91425" tIns="91425" rIns="91425" bIns="91425" anchor="t" anchorCtr="0">
            <a:spAutoFit/>
          </a:bodyPr>
          <a:lstStyle/>
          <a:p>
            <a:pPr>
              <a:lnSpc>
                <a:spcPct val="107916"/>
              </a:lnSpc>
              <a:buSzPts val="1600"/>
            </a:pPr>
            <a:r>
              <a:rPr lang="fr-FR" sz="1900" b="1" dirty="0">
                <a:solidFill>
                  <a:schemeClr val="lt1"/>
                </a:solidFill>
                <a:latin typeface="Calibri"/>
                <a:ea typeface="Calibri"/>
                <a:cs typeface="Calibri"/>
                <a:sym typeface="Calibri"/>
              </a:rPr>
              <a:t>Elaboré par  : Wale Sebiiy</a:t>
            </a:r>
          </a:p>
          <a:p>
            <a:pPr>
              <a:lnSpc>
                <a:spcPct val="107916"/>
              </a:lnSpc>
              <a:buSzPts val="1600"/>
            </a:pPr>
            <a:r>
              <a:rPr lang="fr-FR" sz="1900" b="1" dirty="0">
                <a:solidFill>
                  <a:schemeClr val="lt1"/>
                </a:solidFill>
                <a:latin typeface="Calibri"/>
                <a:ea typeface="Calibri"/>
                <a:cs typeface="Calibri"/>
                <a:sym typeface="Calibri"/>
              </a:rPr>
              <a:t>Encadré par : Hedia Jegham</a:t>
            </a:r>
            <a:endParaRPr sz="1900" b="1" dirty="0">
              <a:solidFill>
                <a:schemeClr val="lt1"/>
              </a:solidFill>
              <a:latin typeface="Calibri"/>
              <a:ea typeface="Calibri"/>
              <a:cs typeface="Calibri"/>
              <a:sym typeface="Calibri"/>
            </a:endParaRPr>
          </a:p>
        </p:txBody>
      </p:sp>
      <p:pic>
        <p:nvPicPr>
          <p:cNvPr id="4" name="Picture 3" descr="Logo&#10;&#10;Description automatically generated with medium confidence">
            <a:extLst>
              <a:ext uri="{FF2B5EF4-FFF2-40B4-BE49-F238E27FC236}">
                <a16:creationId xmlns:a16="http://schemas.microsoft.com/office/drawing/2014/main" id="{97E9173E-0CC8-4ADD-84ED-C97A728915F3}"/>
              </a:ext>
            </a:extLst>
          </p:cNvPr>
          <p:cNvPicPr>
            <a:picLocks noChangeAspect="1"/>
          </p:cNvPicPr>
          <p:nvPr/>
        </p:nvPicPr>
        <p:blipFill>
          <a:blip r:embed="rId3"/>
          <a:stretch>
            <a:fillRect/>
          </a:stretch>
        </p:blipFill>
        <p:spPr>
          <a:xfrm>
            <a:off x="1438418" y="339175"/>
            <a:ext cx="2685925" cy="7868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c78d4791cd_0_5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dirty="0"/>
              <a:t>Diagramme des cas d’utilisation développeur</a:t>
            </a:r>
            <a:endParaRPr dirty="0"/>
          </a:p>
        </p:txBody>
      </p:sp>
      <p:sp>
        <p:nvSpPr>
          <p:cNvPr id="142" name="Google Shape;142;gc78d4791cd_0_55"/>
          <p:cNvSpPr txBox="1"/>
          <p:nvPr/>
        </p:nvSpPr>
        <p:spPr>
          <a:xfrm>
            <a:off x="861000" y="982275"/>
            <a:ext cx="7167000" cy="462212"/>
          </a:xfrm>
          <a:prstGeom prst="rect">
            <a:avLst/>
          </a:prstGeom>
          <a:noFill/>
          <a:ln>
            <a:noFill/>
          </a:ln>
        </p:spPr>
        <p:txBody>
          <a:bodyPr spcFirstLastPara="1" wrap="square" lIns="91425" tIns="91425" rIns="91425" bIns="91425" anchor="t" anchorCtr="0">
            <a:spAutoFit/>
          </a:bodyPr>
          <a:lstStyle/>
          <a:p>
            <a:pPr>
              <a:lnSpc>
                <a:spcPct val="90000"/>
              </a:lnSpc>
            </a:pPr>
            <a:r>
              <a:rPr lang="fr-FR" sz="2004" b="1">
                <a:solidFill>
                  <a:srgbClr val="FFC000"/>
                </a:solidFill>
                <a:latin typeface="Montserrat"/>
                <a:ea typeface="Montserrat"/>
                <a:cs typeface="Montserrat"/>
                <a:sym typeface="Montserrat"/>
              </a:rPr>
              <a:t>Cas d’utilisation “ Consulter et filtrer les questions “</a:t>
            </a:r>
            <a:endParaRPr/>
          </a:p>
        </p:txBody>
      </p:sp>
      <p:pic>
        <p:nvPicPr>
          <p:cNvPr id="143" name="Google Shape;143;gc78d4791cd_0_55"/>
          <p:cNvPicPr preferRelativeResize="0"/>
          <p:nvPr/>
        </p:nvPicPr>
        <p:blipFill>
          <a:blip r:embed="rId3">
            <a:alphaModFix/>
          </a:blip>
          <a:stretch>
            <a:fillRect/>
          </a:stretch>
        </p:blipFill>
        <p:spPr>
          <a:xfrm>
            <a:off x="3437075" y="1398601"/>
            <a:ext cx="4809351" cy="5318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daf4e79e7a_0_5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développeur</a:t>
            </a:r>
            <a:endParaRPr/>
          </a:p>
        </p:txBody>
      </p:sp>
      <p:sp>
        <p:nvSpPr>
          <p:cNvPr id="149" name="Google Shape;149;gdaf4e79e7a_0_54"/>
          <p:cNvSpPr txBox="1"/>
          <p:nvPr/>
        </p:nvSpPr>
        <p:spPr>
          <a:xfrm>
            <a:off x="861000" y="982275"/>
            <a:ext cx="7167000" cy="462212"/>
          </a:xfrm>
          <a:prstGeom prst="rect">
            <a:avLst/>
          </a:prstGeom>
          <a:noFill/>
          <a:ln>
            <a:noFill/>
          </a:ln>
        </p:spPr>
        <p:txBody>
          <a:bodyPr spcFirstLastPara="1" wrap="square" lIns="91425" tIns="91425" rIns="91425" bIns="91425" anchor="t" anchorCtr="0">
            <a:spAutoFit/>
          </a:bodyPr>
          <a:lstStyle/>
          <a:p>
            <a:pPr>
              <a:lnSpc>
                <a:spcPct val="90000"/>
              </a:lnSpc>
            </a:pPr>
            <a:r>
              <a:rPr lang="fr-FR" sz="2004" b="1">
                <a:solidFill>
                  <a:srgbClr val="FFC000"/>
                </a:solidFill>
                <a:latin typeface="Montserrat"/>
                <a:ea typeface="Montserrat"/>
                <a:cs typeface="Montserrat"/>
                <a:sym typeface="Montserrat"/>
              </a:rPr>
              <a:t>Cas d’utilisation “ Consulter et gérer une question “</a:t>
            </a:r>
            <a:endParaRPr/>
          </a:p>
        </p:txBody>
      </p:sp>
      <p:pic>
        <p:nvPicPr>
          <p:cNvPr id="150" name="Google Shape;150;gdaf4e79e7a_0_54"/>
          <p:cNvPicPr preferRelativeResize="0"/>
          <p:nvPr/>
        </p:nvPicPr>
        <p:blipFill>
          <a:blip r:embed="rId3">
            <a:alphaModFix/>
          </a:blip>
          <a:stretch>
            <a:fillRect/>
          </a:stretch>
        </p:blipFill>
        <p:spPr>
          <a:xfrm>
            <a:off x="3317749" y="1573026"/>
            <a:ext cx="5539635" cy="5235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daf4e79e7a_0_6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développeur</a:t>
            </a:r>
            <a:endParaRPr/>
          </a:p>
        </p:txBody>
      </p:sp>
      <p:sp>
        <p:nvSpPr>
          <p:cNvPr id="156" name="Google Shape;156;gdaf4e79e7a_0_61"/>
          <p:cNvSpPr txBox="1"/>
          <p:nvPr/>
        </p:nvSpPr>
        <p:spPr>
          <a:xfrm>
            <a:off x="861000" y="982275"/>
            <a:ext cx="7167000" cy="462212"/>
          </a:xfrm>
          <a:prstGeom prst="rect">
            <a:avLst/>
          </a:prstGeom>
          <a:noFill/>
          <a:ln>
            <a:noFill/>
          </a:ln>
        </p:spPr>
        <p:txBody>
          <a:bodyPr spcFirstLastPara="1" wrap="square" lIns="91425" tIns="91425" rIns="91425" bIns="91425" anchor="t" anchorCtr="0">
            <a:spAutoFit/>
          </a:bodyPr>
          <a:lstStyle/>
          <a:p>
            <a:pPr>
              <a:lnSpc>
                <a:spcPct val="90000"/>
              </a:lnSpc>
            </a:pPr>
            <a:r>
              <a:rPr lang="fr-FR" sz="2004" b="1">
                <a:solidFill>
                  <a:srgbClr val="FFC000"/>
                </a:solidFill>
                <a:latin typeface="Montserrat"/>
                <a:ea typeface="Montserrat"/>
                <a:cs typeface="Montserrat"/>
                <a:sym typeface="Montserrat"/>
              </a:rPr>
              <a:t>Cas d’utilisation “ Filtrer les profils des utilisateurs “</a:t>
            </a:r>
            <a:endParaRPr/>
          </a:p>
        </p:txBody>
      </p:sp>
      <p:pic>
        <p:nvPicPr>
          <p:cNvPr id="157" name="Google Shape;157;gdaf4e79e7a_0_61"/>
          <p:cNvPicPr preferRelativeResize="0"/>
          <p:nvPr/>
        </p:nvPicPr>
        <p:blipFill>
          <a:blip r:embed="rId3">
            <a:alphaModFix/>
          </a:blip>
          <a:stretch>
            <a:fillRect/>
          </a:stretch>
        </p:blipFill>
        <p:spPr>
          <a:xfrm>
            <a:off x="3148026" y="1635000"/>
            <a:ext cx="6308351" cy="4861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daf4e79e7a_0_6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développeur</a:t>
            </a:r>
            <a:endParaRPr/>
          </a:p>
        </p:txBody>
      </p:sp>
      <p:sp>
        <p:nvSpPr>
          <p:cNvPr id="163" name="Google Shape;163;gdaf4e79e7a_0_67"/>
          <p:cNvSpPr txBox="1"/>
          <p:nvPr/>
        </p:nvSpPr>
        <p:spPr>
          <a:xfrm>
            <a:off x="861000" y="982275"/>
            <a:ext cx="7167000" cy="462212"/>
          </a:xfrm>
          <a:prstGeom prst="rect">
            <a:avLst/>
          </a:prstGeom>
          <a:noFill/>
          <a:ln>
            <a:noFill/>
          </a:ln>
        </p:spPr>
        <p:txBody>
          <a:bodyPr spcFirstLastPara="1" wrap="square" lIns="91425" tIns="91425" rIns="91425" bIns="91425" anchor="t" anchorCtr="0">
            <a:spAutoFit/>
          </a:bodyPr>
          <a:lstStyle/>
          <a:p>
            <a:pPr>
              <a:lnSpc>
                <a:spcPct val="90000"/>
              </a:lnSpc>
            </a:pPr>
            <a:r>
              <a:rPr lang="fr-FR" sz="2004" b="1">
                <a:solidFill>
                  <a:srgbClr val="FFC000"/>
                </a:solidFill>
                <a:latin typeface="Montserrat"/>
                <a:ea typeface="Montserrat"/>
                <a:cs typeface="Montserrat"/>
                <a:sym typeface="Montserrat"/>
              </a:rPr>
              <a:t>Cas d’utilisation “ Filtrer les tags “</a:t>
            </a:r>
            <a:endParaRPr/>
          </a:p>
        </p:txBody>
      </p:sp>
      <p:pic>
        <p:nvPicPr>
          <p:cNvPr id="164" name="Google Shape;164;gdaf4e79e7a_0_67"/>
          <p:cNvPicPr preferRelativeResize="0"/>
          <p:nvPr/>
        </p:nvPicPr>
        <p:blipFill>
          <a:blip r:embed="rId3">
            <a:alphaModFix/>
          </a:blip>
          <a:stretch>
            <a:fillRect/>
          </a:stretch>
        </p:blipFill>
        <p:spPr>
          <a:xfrm>
            <a:off x="2875749" y="1996126"/>
            <a:ext cx="6925451" cy="4066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daf4e79e7a_0_7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développeur</a:t>
            </a:r>
            <a:endParaRPr/>
          </a:p>
        </p:txBody>
      </p:sp>
      <p:sp>
        <p:nvSpPr>
          <p:cNvPr id="170" name="Google Shape;170;gdaf4e79e7a_0_73"/>
          <p:cNvSpPr txBox="1"/>
          <p:nvPr/>
        </p:nvSpPr>
        <p:spPr>
          <a:xfrm>
            <a:off x="861000" y="982275"/>
            <a:ext cx="7167000" cy="462212"/>
          </a:xfrm>
          <a:prstGeom prst="rect">
            <a:avLst/>
          </a:prstGeom>
          <a:noFill/>
          <a:ln>
            <a:noFill/>
          </a:ln>
        </p:spPr>
        <p:txBody>
          <a:bodyPr spcFirstLastPara="1" wrap="square" lIns="91425" tIns="91425" rIns="91425" bIns="91425" anchor="t" anchorCtr="0">
            <a:spAutoFit/>
          </a:bodyPr>
          <a:lstStyle/>
          <a:p>
            <a:pPr>
              <a:lnSpc>
                <a:spcPct val="90000"/>
              </a:lnSpc>
            </a:pPr>
            <a:r>
              <a:rPr lang="fr-FR" sz="2004" b="1">
                <a:solidFill>
                  <a:srgbClr val="FFC000"/>
                </a:solidFill>
                <a:latin typeface="Montserrat"/>
                <a:ea typeface="Montserrat"/>
                <a:cs typeface="Montserrat"/>
                <a:sym typeface="Montserrat"/>
              </a:rPr>
              <a:t>Cas d’utilisation “ Rechercher “</a:t>
            </a:r>
            <a:endParaRPr/>
          </a:p>
        </p:txBody>
      </p:sp>
      <p:pic>
        <p:nvPicPr>
          <p:cNvPr id="171" name="Google Shape;171;gdaf4e79e7a_0_73"/>
          <p:cNvPicPr preferRelativeResize="0"/>
          <p:nvPr/>
        </p:nvPicPr>
        <p:blipFill>
          <a:blip r:embed="rId3">
            <a:alphaModFix/>
          </a:blip>
          <a:stretch>
            <a:fillRect/>
          </a:stretch>
        </p:blipFill>
        <p:spPr>
          <a:xfrm>
            <a:off x="3592425" y="1447577"/>
            <a:ext cx="5990051" cy="5346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c78d4791cd_0_6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modérateur</a:t>
            </a:r>
            <a:endParaRPr/>
          </a:p>
        </p:txBody>
      </p:sp>
      <p:pic>
        <p:nvPicPr>
          <p:cNvPr id="177" name="Google Shape;177;gc78d4791cd_0_63"/>
          <p:cNvPicPr preferRelativeResize="0"/>
          <p:nvPr/>
        </p:nvPicPr>
        <p:blipFill>
          <a:blip r:embed="rId3">
            <a:alphaModFix/>
          </a:blip>
          <a:stretch>
            <a:fillRect/>
          </a:stretch>
        </p:blipFill>
        <p:spPr>
          <a:xfrm>
            <a:off x="2974951" y="1178553"/>
            <a:ext cx="6000125" cy="5432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daf4e79e7a_0_3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administrateur</a:t>
            </a:r>
            <a:endParaRPr/>
          </a:p>
        </p:txBody>
      </p:sp>
      <p:pic>
        <p:nvPicPr>
          <p:cNvPr id="183" name="Google Shape;183;gdaf4e79e7a_0_38"/>
          <p:cNvPicPr preferRelativeResize="0"/>
          <p:nvPr/>
        </p:nvPicPr>
        <p:blipFill>
          <a:blip r:embed="rId3">
            <a:alphaModFix/>
          </a:blip>
          <a:stretch>
            <a:fillRect/>
          </a:stretch>
        </p:blipFill>
        <p:spPr>
          <a:xfrm>
            <a:off x="3570351" y="1248149"/>
            <a:ext cx="5305500" cy="5209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c78d4791cd_0_22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Front-end (les interfaces)</a:t>
            </a:r>
            <a:endParaRPr/>
          </a:p>
        </p:txBody>
      </p:sp>
      <p:sp>
        <p:nvSpPr>
          <p:cNvPr id="189" name="Google Shape;189;gc78d4791cd_0_223"/>
          <p:cNvSpPr txBox="1"/>
          <p:nvPr/>
        </p:nvSpPr>
        <p:spPr>
          <a:xfrm>
            <a:off x="983123" y="1197026"/>
            <a:ext cx="3898500" cy="320700"/>
          </a:xfrm>
          <a:prstGeom prst="rect">
            <a:avLst/>
          </a:prstGeom>
          <a:noFill/>
          <a:ln>
            <a:noFill/>
          </a:ln>
        </p:spPr>
        <p:txBody>
          <a:bodyPr spcFirstLastPara="1" wrap="square" lIns="0" tIns="0" rIns="0" bIns="0" anchor="t" anchorCtr="0">
            <a:noAutofit/>
          </a:bodyPr>
          <a:lstStyle/>
          <a:p>
            <a:pPr>
              <a:lnSpc>
                <a:spcPct val="90000"/>
              </a:lnSpc>
              <a:buClr>
                <a:srgbClr val="FFC000"/>
              </a:buClr>
              <a:buSzPts val="2004"/>
            </a:pPr>
            <a:r>
              <a:rPr lang="fr-FR" sz="2004" b="1">
                <a:solidFill>
                  <a:srgbClr val="FFC000"/>
                </a:solidFill>
                <a:latin typeface="Montserrat"/>
                <a:ea typeface="Montserrat"/>
                <a:cs typeface="Montserrat"/>
                <a:sym typeface="Montserrat"/>
              </a:rPr>
              <a:t>Maquettes</a:t>
            </a:r>
            <a:endParaRPr sz="2004" b="1">
              <a:solidFill>
                <a:srgbClr val="FFC000"/>
              </a:solidFill>
              <a:latin typeface="Montserrat"/>
              <a:ea typeface="Montserrat"/>
              <a:cs typeface="Montserrat"/>
              <a:sym typeface="Montserrat"/>
            </a:endParaRPr>
          </a:p>
        </p:txBody>
      </p:sp>
      <p:pic>
        <p:nvPicPr>
          <p:cNvPr id="190" name="Google Shape;190;gc78d4791cd_0_223"/>
          <p:cNvPicPr preferRelativeResize="0"/>
          <p:nvPr/>
        </p:nvPicPr>
        <p:blipFill rotWithShape="1">
          <a:blip r:embed="rId3">
            <a:alphaModFix/>
          </a:blip>
          <a:srcRect/>
          <a:stretch/>
        </p:blipFill>
        <p:spPr>
          <a:xfrm>
            <a:off x="2352677" y="1517726"/>
            <a:ext cx="8649857" cy="5035476"/>
          </a:xfrm>
          <a:prstGeom prst="rect">
            <a:avLst/>
          </a:prstGeom>
          <a:noFill/>
          <a:ln>
            <a:noFill/>
          </a:ln>
        </p:spPr>
      </p:pic>
      <p:pic>
        <p:nvPicPr>
          <p:cNvPr id="191" name="Google Shape;191;gc78d4791cd_0_223"/>
          <p:cNvPicPr preferRelativeResize="0"/>
          <p:nvPr/>
        </p:nvPicPr>
        <p:blipFill>
          <a:blip r:embed="rId4">
            <a:alphaModFix/>
          </a:blip>
          <a:stretch>
            <a:fillRect/>
          </a:stretch>
        </p:blipFill>
        <p:spPr>
          <a:xfrm>
            <a:off x="237051" y="2793626"/>
            <a:ext cx="2047876" cy="2047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c78d4791cd_0_13"/>
          <p:cNvSpPr txBox="1">
            <a:spLocks noGrp="1"/>
          </p:cNvSpPr>
          <p:nvPr>
            <p:ph type="title"/>
          </p:nvPr>
        </p:nvSpPr>
        <p:spPr>
          <a:xfrm>
            <a:off x="818323" y="2323751"/>
            <a:ext cx="6172200" cy="2210400"/>
          </a:xfrm>
          <a:prstGeom prst="rect">
            <a:avLst/>
          </a:prstGeom>
          <a:noFill/>
          <a:ln>
            <a:noFill/>
          </a:ln>
        </p:spPr>
        <p:txBody>
          <a:bodyPr spcFirstLastPara="1" wrap="square" lIns="91425" tIns="45700" rIns="91425" bIns="45700" anchor="ctr" anchorCtr="0">
            <a:normAutofit/>
          </a:bodyPr>
          <a:lstStyle/>
          <a:p>
            <a:pPr>
              <a:buClr>
                <a:srgbClr val="FFCE1C"/>
              </a:buClr>
              <a:buSzPts val="5400"/>
            </a:pPr>
            <a:r>
              <a:rPr lang="fr-FR">
                <a:solidFill>
                  <a:srgbClr val="FFCE1C"/>
                </a:solidFill>
              </a:rPr>
              <a:t>III. </a:t>
            </a:r>
            <a:r>
              <a:rPr lang="fr-FR"/>
              <a:t>CONCEPTION</a:t>
            </a:r>
            <a:endParaRPr/>
          </a:p>
        </p:txBody>
      </p:sp>
      <p:pic>
        <p:nvPicPr>
          <p:cNvPr id="197" name="Google Shape;197;gc78d4791cd_0_13"/>
          <p:cNvPicPr preferRelativeResize="0"/>
          <p:nvPr/>
        </p:nvPicPr>
        <p:blipFill rotWithShape="1">
          <a:blip r:embed="rId3">
            <a:alphaModFix/>
          </a:blip>
          <a:srcRect l="41485" t="5544" r="18504"/>
          <a:stretch/>
        </p:blipFill>
        <p:spPr>
          <a:xfrm>
            <a:off x="7826189" y="2"/>
            <a:ext cx="4361065" cy="6876431"/>
          </a:xfrm>
          <a:custGeom>
            <a:avLst/>
            <a:gdLst/>
            <a:ahLst/>
            <a:cxnLst/>
            <a:rect l="l" t="t" r="r" b="b"/>
            <a:pathLst>
              <a:path w="9637712" h="10458450" extrusionOk="0">
                <a:moveTo>
                  <a:pt x="1606318" y="0"/>
                </a:moveTo>
                <a:lnTo>
                  <a:pt x="9637712" y="0"/>
                </a:lnTo>
                <a:lnTo>
                  <a:pt x="9637712" y="10458450"/>
                </a:lnTo>
                <a:lnTo>
                  <a:pt x="0" y="10458450"/>
                </a:lnTo>
                <a:lnTo>
                  <a:pt x="0" y="1606318"/>
                </a:lnTo>
                <a:cubicBezTo>
                  <a:pt x="0" y="719173"/>
                  <a:pt x="719173" y="0"/>
                  <a:pt x="1606318" y="0"/>
                </a:cubicBezTo>
                <a:close/>
              </a:path>
            </a:pathLst>
          </a:custGeom>
          <a:noFill/>
          <a:ln>
            <a:noFill/>
          </a:ln>
        </p:spPr>
      </p:pic>
      <p:pic>
        <p:nvPicPr>
          <p:cNvPr id="198" name="Google Shape;198;gc78d4791cd_0_13"/>
          <p:cNvPicPr preferRelativeResize="0"/>
          <p:nvPr/>
        </p:nvPicPr>
        <p:blipFill rotWithShape="1">
          <a:blip r:embed="rId4">
            <a:alphaModFix/>
          </a:blip>
          <a:srcRect/>
          <a:stretch/>
        </p:blipFill>
        <p:spPr>
          <a:xfrm>
            <a:off x="10138148" y="1"/>
            <a:ext cx="1651000" cy="2679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c78d4791cd_0_6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classes</a:t>
            </a:r>
            <a:endParaRPr/>
          </a:p>
        </p:txBody>
      </p:sp>
      <p:pic>
        <p:nvPicPr>
          <p:cNvPr id="204" name="Google Shape;204;gc78d4791cd_0_69"/>
          <p:cNvPicPr preferRelativeResize="0"/>
          <p:nvPr/>
        </p:nvPicPr>
        <p:blipFill>
          <a:blip r:embed="rId3">
            <a:alphaModFix/>
          </a:blip>
          <a:stretch>
            <a:fillRect/>
          </a:stretch>
        </p:blipFill>
        <p:spPr>
          <a:xfrm>
            <a:off x="3019076" y="1096440"/>
            <a:ext cx="5977459" cy="56201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gc78d4791cd_0_238"/>
          <p:cNvSpPr txBox="1">
            <a:spLocks noGrp="1"/>
          </p:cNvSpPr>
          <p:nvPr>
            <p:ph type="body" idx="1"/>
          </p:nvPr>
        </p:nvSpPr>
        <p:spPr>
          <a:xfrm>
            <a:off x="838201" y="2778500"/>
            <a:ext cx="4284900" cy="1476000"/>
          </a:xfrm>
          <a:prstGeom prst="rect">
            <a:avLst/>
          </a:prstGeom>
          <a:noFill/>
          <a:ln>
            <a:noFill/>
          </a:ln>
        </p:spPr>
        <p:txBody>
          <a:bodyPr spcFirstLastPara="1" wrap="square" lIns="91425" tIns="45700" rIns="91425" bIns="45700" anchor="t" anchorCtr="0">
            <a:noAutofit/>
          </a:bodyPr>
          <a:lstStyle/>
          <a:p>
            <a:pPr marL="0" indent="0">
              <a:lnSpc>
                <a:spcPct val="150000"/>
              </a:lnSpc>
              <a:spcBef>
                <a:spcPts val="0"/>
              </a:spcBef>
            </a:pPr>
            <a:r>
              <a:rPr lang="en-US" sz="1600" b="1" dirty="0"/>
              <a:t>Walee sebiiy</a:t>
            </a:r>
            <a:endParaRPr sz="1600" dirty="0">
              <a:latin typeface="Arial"/>
              <a:ea typeface="Arial"/>
              <a:cs typeface="Arial"/>
              <a:sym typeface="Arial"/>
            </a:endParaRPr>
          </a:p>
          <a:p>
            <a:pPr marL="0" indent="0">
              <a:lnSpc>
                <a:spcPct val="150000"/>
              </a:lnSpc>
              <a:spcBef>
                <a:spcPts val="0"/>
              </a:spcBef>
            </a:pPr>
            <a:r>
              <a:rPr lang="fr-FR" sz="1400" dirty="0">
                <a:solidFill>
                  <a:srgbClr val="572AD7"/>
                </a:solidFill>
              </a:rPr>
              <a:t>Stagiaire au sein du TouchLink</a:t>
            </a:r>
            <a:endParaRPr sz="1400" dirty="0">
              <a:latin typeface="Arial"/>
              <a:ea typeface="Arial"/>
              <a:cs typeface="Arial"/>
              <a:sym typeface="Arial"/>
            </a:endParaRPr>
          </a:p>
          <a:p>
            <a:pPr marL="0" indent="0">
              <a:lnSpc>
                <a:spcPct val="107916"/>
              </a:lnSpc>
              <a:spcBef>
                <a:spcPts val="0"/>
              </a:spcBef>
            </a:pPr>
            <a:r>
              <a:rPr lang="fr-FR" sz="1400" dirty="0"/>
              <a:t>Étudiante en technologie d’informatique filière multimédia et développement web</a:t>
            </a:r>
            <a:endParaRPr sz="1600" b="1" dirty="0"/>
          </a:p>
        </p:txBody>
      </p:sp>
      <p:sp>
        <p:nvSpPr>
          <p:cNvPr id="2" name="Rectangle: Diagonal Corners Rounded 1">
            <a:extLst>
              <a:ext uri="{FF2B5EF4-FFF2-40B4-BE49-F238E27FC236}">
                <a16:creationId xmlns:a16="http://schemas.microsoft.com/office/drawing/2014/main" id="{75BA761E-9994-4E30-B431-C47E38EB4F06}"/>
              </a:ext>
            </a:extLst>
          </p:cNvPr>
          <p:cNvSpPr/>
          <p:nvPr/>
        </p:nvSpPr>
        <p:spPr>
          <a:xfrm>
            <a:off x="838201" y="784333"/>
            <a:ext cx="2235200" cy="365100"/>
          </a:xfrm>
          <a:prstGeom prst="round2Diag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7" name="Google Shape;67;gc78d4791cd_0_238"/>
          <p:cNvSpPr txBox="1">
            <a:spLocks noGrp="1"/>
          </p:cNvSpPr>
          <p:nvPr>
            <p:ph type="title"/>
          </p:nvPr>
        </p:nvSpPr>
        <p:spPr>
          <a:xfrm>
            <a:off x="838201" y="601783"/>
            <a:ext cx="9247200" cy="365100"/>
          </a:xfrm>
          <a:prstGeom prst="rect">
            <a:avLst/>
          </a:prstGeom>
          <a:noFill/>
          <a:ln>
            <a:noFill/>
          </a:ln>
        </p:spPr>
        <p:txBody>
          <a:bodyPr spcFirstLastPara="1" wrap="square" lIns="91425" tIns="45700" rIns="91425" bIns="45700" anchor="ctr" anchorCtr="0">
            <a:normAutofit fontScale="90000"/>
          </a:bodyPr>
          <a:lstStyle/>
          <a:p>
            <a:pPr>
              <a:buSzPct val="66666"/>
            </a:pPr>
            <a:r>
              <a:rPr lang="fr-FR" b="1" dirty="0">
                <a:latin typeface="Zilla Slab" panose="020B0604020202020204" charset="0"/>
                <a:ea typeface="Zilla Slab" panose="020B0604020202020204" charset="0"/>
              </a:rPr>
              <a:t>A propos de moi</a:t>
            </a:r>
            <a:endParaRPr b="1" dirty="0">
              <a:latin typeface="Zilla Slab" panose="020B0604020202020204" charset="0"/>
              <a:ea typeface="Zilla Slab" panose="020B0604020202020204" charset="0"/>
            </a:endParaRPr>
          </a:p>
        </p:txBody>
      </p:sp>
      <p:pic>
        <p:nvPicPr>
          <p:cNvPr id="5" name="Picture 4">
            <a:extLst>
              <a:ext uri="{FF2B5EF4-FFF2-40B4-BE49-F238E27FC236}">
                <a16:creationId xmlns:a16="http://schemas.microsoft.com/office/drawing/2014/main" id="{1362D8FD-A8AF-4EAD-9A57-E0FCADE46331}"/>
              </a:ext>
            </a:extLst>
          </p:cNvPr>
          <p:cNvPicPr>
            <a:picLocks noChangeAspect="1"/>
          </p:cNvPicPr>
          <p:nvPr/>
        </p:nvPicPr>
        <p:blipFill>
          <a:blip r:embed="rId3"/>
          <a:stretch>
            <a:fillRect/>
          </a:stretch>
        </p:blipFill>
        <p:spPr>
          <a:xfrm>
            <a:off x="7068901" y="1639005"/>
            <a:ext cx="4381166" cy="3579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daf4e79e7a_0_16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Architecture physique du projet </a:t>
            </a:r>
            <a:endParaRPr/>
          </a:p>
        </p:txBody>
      </p:sp>
      <p:pic>
        <p:nvPicPr>
          <p:cNvPr id="210" name="Google Shape;210;gdaf4e79e7a_0_166"/>
          <p:cNvPicPr preferRelativeResize="0"/>
          <p:nvPr/>
        </p:nvPicPr>
        <p:blipFill>
          <a:blip r:embed="rId3">
            <a:alphaModFix/>
          </a:blip>
          <a:stretch>
            <a:fillRect/>
          </a:stretch>
        </p:blipFill>
        <p:spPr>
          <a:xfrm>
            <a:off x="2202202" y="1303966"/>
            <a:ext cx="7290183" cy="5620185"/>
          </a:xfrm>
          <a:prstGeom prst="rect">
            <a:avLst/>
          </a:prstGeom>
          <a:noFill/>
          <a:ln>
            <a:noFill/>
          </a:ln>
        </p:spPr>
      </p:pic>
      <p:sp>
        <p:nvSpPr>
          <p:cNvPr id="211" name="Google Shape;211;gdaf4e79e7a_0_166"/>
          <p:cNvSpPr txBox="1"/>
          <p:nvPr/>
        </p:nvSpPr>
        <p:spPr>
          <a:xfrm>
            <a:off x="861000" y="906075"/>
            <a:ext cx="7167000" cy="462212"/>
          </a:xfrm>
          <a:prstGeom prst="rect">
            <a:avLst/>
          </a:prstGeom>
          <a:noFill/>
          <a:ln>
            <a:noFill/>
          </a:ln>
        </p:spPr>
        <p:txBody>
          <a:bodyPr spcFirstLastPara="1" wrap="square" lIns="91425" tIns="91425" rIns="91425" bIns="91425" anchor="t" anchorCtr="0">
            <a:spAutoFit/>
          </a:bodyPr>
          <a:lstStyle/>
          <a:p>
            <a:pPr>
              <a:lnSpc>
                <a:spcPct val="90000"/>
              </a:lnSpc>
            </a:pPr>
            <a:r>
              <a:rPr lang="fr-FR" sz="2004" b="1">
                <a:solidFill>
                  <a:srgbClr val="FFC000"/>
                </a:solidFill>
                <a:latin typeface="Montserrat"/>
                <a:ea typeface="Montserrat"/>
                <a:cs typeface="Montserrat"/>
                <a:sym typeface="Montserrat"/>
              </a:rPr>
              <a:t>Diagramme de déploiement</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c78d4791cd_0_19"/>
          <p:cNvSpPr txBox="1">
            <a:spLocks noGrp="1"/>
          </p:cNvSpPr>
          <p:nvPr>
            <p:ph type="title"/>
          </p:nvPr>
        </p:nvSpPr>
        <p:spPr>
          <a:xfrm>
            <a:off x="818323" y="2323751"/>
            <a:ext cx="6172200" cy="2210400"/>
          </a:xfrm>
          <a:prstGeom prst="rect">
            <a:avLst/>
          </a:prstGeom>
          <a:noFill/>
          <a:ln>
            <a:noFill/>
          </a:ln>
        </p:spPr>
        <p:txBody>
          <a:bodyPr spcFirstLastPara="1" wrap="square" lIns="91425" tIns="45700" rIns="91425" bIns="45700" anchor="ctr" anchorCtr="0">
            <a:normAutofit/>
          </a:bodyPr>
          <a:lstStyle/>
          <a:p>
            <a:pPr>
              <a:buClr>
                <a:srgbClr val="FFCE1C"/>
              </a:buClr>
              <a:buSzPts val="5400"/>
            </a:pPr>
            <a:r>
              <a:rPr lang="fr-FR">
                <a:solidFill>
                  <a:srgbClr val="FFCE1C"/>
                </a:solidFill>
              </a:rPr>
              <a:t>IV. </a:t>
            </a:r>
            <a:r>
              <a:rPr lang="fr-FR"/>
              <a:t>RÉALISATION</a:t>
            </a:r>
            <a:endParaRPr/>
          </a:p>
        </p:txBody>
      </p:sp>
      <p:pic>
        <p:nvPicPr>
          <p:cNvPr id="217" name="Google Shape;217;gc78d4791cd_0_19"/>
          <p:cNvPicPr preferRelativeResize="0"/>
          <p:nvPr/>
        </p:nvPicPr>
        <p:blipFill rotWithShape="1">
          <a:blip r:embed="rId3">
            <a:alphaModFix/>
          </a:blip>
          <a:srcRect l="41485" t="5544" r="18504"/>
          <a:stretch/>
        </p:blipFill>
        <p:spPr>
          <a:xfrm>
            <a:off x="7826189" y="2"/>
            <a:ext cx="4361065" cy="6876431"/>
          </a:xfrm>
          <a:custGeom>
            <a:avLst/>
            <a:gdLst/>
            <a:ahLst/>
            <a:cxnLst/>
            <a:rect l="l" t="t" r="r" b="b"/>
            <a:pathLst>
              <a:path w="9637712" h="10458450" extrusionOk="0">
                <a:moveTo>
                  <a:pt x="1606318" y="0"/>
                </a:moveTo>
                <a:lnTo>
                  <a:pt x="9637712" y="0"/>
                </a:lnTo>
                <a:lnTo>
                  <a:pt x="9637712" y="10458450"/>
                </a:lnTo>
                <a:lnTo>
                  <a:pt x="0" y="10458450"/>
                </a:lnTo>
                <a:lnTo>
                  <a:pt x="0" y="1606318"/>
                </a:lnTo>
                <a:cubicBezTo>
                  <a:pt x="0" y="719173"/>
                  <a:pt x="719173" y="0"/>
                  <a:pt x="1606318" y="0"/>
                </a:cubicBezTo>
                <a:close/>
              </a:path>
            </a:pathLst>
          </a:custGeom>
          <a:noFill/>
          <a:ln>
            <a:noFill/>
          </a:ln>
        </p:spPr>
      </p:pic>
      <p:pic>
        <p:nvPicPr>
          <p:cNvPr id="218" name="Google Shape;218;gc78d4791cd_0_19"/>
          <p:cNvPicPr preferRelativeResize="0"/>
          <p:nvPr/>
        </p:nvPicPr>
        <p:blipFill rotWithShape="1">
          <a:blip r:embed="rId4">
            <a:alphaModFix/>
          </a:blip>
          <a:srcRect/>
          <a:stretch/>
        </p:blipFill>
        <p:spPr>
          <a:xfrm>
            <a:off x="10138148" y="1"/>
            <a:ext cx="1651000" cy="2679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c78d4791cd_0_75"/>
          <p:cNvSpPr txBox="1"/>
          <p:nvPr/>
        </p:nvSpPr>
        <p:spPr>
          <a:xfrm>
            <a:off x="946126" y="683549"/>
            <a:ext cx="9064500" cy="353400"/>
          </a:xfrm>
          <a:prstGeom prst="rect">
            <a:avLst/>
          </a:prstGeom>
          <a:noFill/>
          <a:ln>
            <a:noFill/>
          </a:ln>
        </p:spPr>
        <p:txBody>
          <a:bodyPr spcFirstLastPara="1" wrap="square" lIns="91651" tIns="45800" rIns="91651" bIns="45800" anchor="b" anchorCtr="0">
            <a:noAutofit/>
          </a:bodyPr>
          <a:lstStyle/>
          <a:p>
            <a:pPr>
              <a:lnSpc>
                <a:spcPct val="90000"/>
              </a:lnSpc>
              <a:buClr>
                <a:schemeClr val="dk1"/>
              </a:buClr>
              <a:buSzPts val="2700"/>
            </a:pPr>
            <a:r>
              <a:rPr lang="fr-FR" sz="2700" b="1">
                <a:solidFill>
                  <a:srgbClr val="572AD7"/>
                </a:solidFill>
                <a:latin typeface="Zilla Slab"/>
                <a:ea typeface="Zilla Slab"/>
                <a:cs typeface="Zilla Slab"/>
                <a:sym typeface="Zilla Slab"/>
              </a:rPr>
              <a:t>Outil de gestion de projet</a:t>
            </a:r>
            <a:endParaRPr sz="2700" b="1">
              <a:solidFill>
                <a:srgbClr val="572AD7"/>
              </a:solidFill>
              <a:latin typeface="Zilla Slab"/>
              <a:ea typeface="Zilla Slab"/>
              <a:cs typeface="Zilla Slab"/>
              <a:sym typeface="Zilla Slab"/>
            </a:endParaRPr>
          </a:p>
        </p:txBody>
      </p:sp>
      <p:pic>
        <p:nvPicPr>
          <p:cNvPr id="225" name="Google Shape;225;gc78d4791cd_0_75"/>
          <p:cNvPicPr preferRelativeResize="0"/>
          <p:nvPr/>
        </p:nvPicPr>
        <p:blipFill>
          <a:blip r:embed="rId3">
            <a:alphaModFix/>
          </a:blip>
          <a:stretch>
            <a:fillRect/>
          </a:stretch>
        </p:blipFill>
        <p:spPr>
          <a:xfrm>
            <a:off x="3934250" y="2365077"/>
            <a:ext cx="3772903" cy="1665401"/>
          </a:xfrm>
          <a:prstGeom prst="rect">
            <a:avLst/>
          </a:prstGeom>
          <a:noFill/>
          <a:ln>
            <a:noFill/>
          </a:ln>
        </p:spPr>
      </p:pic>
      <p:pic>
        <p:nvPicPr>
          <p:cNvPr id="226" name="Google Shape;226;gc78d4791cd_0_75"/>
          <p:cNvPicPr preferRelativeResize="0"/>
          <p:nvPr/>
        </p:nvPicPr>
        <p:blipFill>
          <a:blip r:embed="rId4">
            <a:alphaModFix/>
          </a:blip>
          <a:stretch>
            <a:fillRect/>
          </a:stretch>
        </p:blipFill>
        <p:spPr>
          <a:xfrm>
            <a:off x="163425" y="1272127"/>
            <a:ext cx="7400251" cy="2522724"/>
          </a:xfrm>
          <a:prstGeom prst="rect">
            <a:avLst/>
          </a:prstGeom>
          <a:noFill/>
          <a:ln>
            <a:noFill/>
          </a:ln>
        </p:spPr>
      </p:pic>
      <p:pic>
        <p:nvPicPr>
          <p:cNvPr id="227" name="Google Shape;227;gc78d4791cd_0_75"/>
          <p:cNvPicPr preferRelativeResize="0"/>
          <p:nvPr/>
        </p:nvPicPr>
        <p:blipFill>
          <a:blip r:embed="rId5">
            <a:alphaModFix/>
          </a:blip>
          <a:stretch>
            <a:fillRect/>
          </a:stretch>
        </p:blipFill>
        <p:spPr>
          <a:xfrm>
            <a:off x="4948577" y="3020400"/>
            <a:ext cx="6893199" cy="3222125"/>
          </a:xfrm>
          <a:prstGeom prst="rect">
            <a:avLst/>
          </a:prstGeom>
          <a:noFill/>
          <a:ln>
            <a:noFill/>
          </a:ln>
        </p:spPr>
      </p:pic>
      <p:pic>
        <p:nvPicPr>
          <p:cNvPr id="228" name="Google Shape;228;gc78d4791cd_0_75"/>
          <p:cNvPicPr preferRelativeResize="0"/>
          <p:nvPr/>
        </p:nvPicPr>
        <p:blipFill>
          <a:blip r:embed="rId6">
            <a:alphaModFix/>
          </a:blip>
          <a:stretch>
            <a:fillRect/>
          </a:stretch>
        </p:blipFill>
        <p:spPr>
          <a:xfrm>
            <a:off x="1823779" y="2533375"/>
            <a:ext cx="4703627" cy="3301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6"/>
                                        </p:tgtEl>
                                        <p:attrNameLst>
                                          <p:attrName>style.visibility</p:attrName>
                                        </p:attrNameLst>
                                      </p:cBhvr>
                                      <p:to>
                                        <p:strVal val="visible"/>
                                      </p:to>
                                    </p:set>
                                    <p:anim calcmode="lin" valueType="num">
                                      <p:cBhvr additive="base">
                                        <p:cTn id="12" dur="1000"/>
                                        <p:tgtEl>
                                          <p:spTgt spid="22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27"/>
                                        </p:tgtEl>
                                        <p:attrNameLst>
                                          <p:attrName>style.visibility</p:attrName>
                                        </p:attrNameLst>
                                      </p:cBhvr>
                                      <p:to>
                                        <p:strVal val="visible"/>
                                      </p:to>
                                    </p:set>
                                    <p:anim calcmode="lin" valueType="num">
                                      <p:cBhvr additive="base">
                                        <p:cTn id="17" dur="1000"/>
                                        <p:tgtEl>
                                          <p:spTgt spid="22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 calcmode="lin" valueType="num">
                                      <p:cBhvr additive="base">
                                        <p:cTn id="22" dur="1000"/>
                                        <p:tgtEl>
                                          <p:spTgt spid="2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daf4e79e7a_0_130"/>
          <p:cNvSpPr/>
          <p:nvPr/>
        </p:nvSpPr>
        <p:spPr>
          <a:xfrm>
            <a:off x="6923241" y="2056921"/>
            <a:ext cx="4221600" cy="3996600"/>
          </a:xfrm>
          <a:prstGeom prst="ellipse">
            <a:avLst/>
          </a:prstGeom>
          <a:solidFill>
            <a:schemeClr val="lt1"/>
          </a:solidFill>
          <a:ln w="38100" cap="flat" cmpd="sng">
            <a:solidFill>
              <a:srgbClr val="BFBFBF"/>
            </a:solidFill>
            <a:prstDash val="dot"/>
            <a:round/>
            <a:headEnd type="none" w="sm" len="sm"/>
            <a:tailEnd type="none" w="sm" len="sm"/>
          </a:ln>
        </p:spPr>
        <p:txBody>
          <a:bodyPr spcFirstLastPara="1" wrap="square" lIns="83125" tIns="83125" rIns="83125" bIns="83125" anchor="ctr" anchorCtr="0">
            <a:noAutofit/>
          </a:bodyPr>
          <a:lstStyle/>
          <a:p>
            <a:pPr>
              <a:buSzPts val="2807"/>
            </a:pPr>
            <a:endParaRPr sz="2807">
              <a:solidFill>
                <a:schemeClr val="dk1"/>
              </a:solidFill>
              <a:latin typeface="Montserrat"/>
              <a:ea typeface="Montserrat"/>
              <a:cs typeface="Montserrat"/>
              <a:sym typeface="Montserrat"/>
            </a:endParaRPr>
          </a:p>
        </p:txBody>
      </p:sp>
      <p:sp>
        <p:nvSpPr>
          <p:cNvPr id="235" name="Google Shape;235;gdaf4e79e7a_0_130"/>
          <p:cNvSpPr/>
          <p:nvPr/>
        </p:nvSpPr>
        <p:spPr>
          <a:xfrm>
            <a:off x="7697295" y="2754315"/>
            <a:ext cx="2625900" cy="2625900"/>
          </a:xfrm>
          <a:prstGeom prst="ellipse">
            <a:avLst/>
          </a:prstGeom>
          <a:solidFill>
            <a:srgbClr val="572AD7"/>
          </a:solidFill>
          <a:ln>
            <a:noFill/>
          </a:ln>
        </p:spPr>
        <p:txBody>
          <a:bodyPr spcFirstLastPara="1" wrap="square" lIns="91425" tIns="45700" rIns="91425" bIns="45700" anchor="ctr" anchorCtr="0">
            <a:noAutofit/>
          </a:bodyPr>
          <a:lstStyle/>
          <a:p>
            <a:pPr algn="ctr">
              <a:buSzPts val="1804"/>
            </a:pPr>
            <a:endParaRPr sz="1804">
              <a:solidFill>
                <a:schemeClr val="lt1"/>
              </a:solidFill>
              <a:latin typeface="Montserrat"/>
              <a:ea typeface="Montserrat"/>
              <a:cs typeface="Montserrat"/>
              <a:sym typeface="Montserrat"/>
            </a:endParaRPr>
          </a:p>
        </p:txBody>
      </p:sp>
      <p:pic>
        <p:nvPicPr>
          <p:cNvPr id="236" name="Google Shape;236;gdaf4e79e7a_0_130"/>
          <p:cNvPicPr preferRelativeResize="0"/>
          <p:nvPr/>
        </p:nvPicPr>
        <p:blipFill rotWithShape="1">
          <a:blip r:embed="rId3">
            <a:alphaModFix/>
          </a:blip>
          <a:srcRect/>
          <a:stretch/>
        </p:blipFill>
        <p:spPr>
          <a:xfrm>
            <a:off x="7461730" y="2027681"/>
            <a:ext cx="649279" cy="649279"/>
          </a:xfrm>
          <a:prstGeom prst="rect">
            <a:avLst/>
          </a:prstGeom>
          <a:noFill/>
          <a:ln>
            <a:noFill/>
          </a:ln>
        </p:spPr>
      </p:pic>
      <p:pic>
        <p:nvPicPr>
          <p:cNvPr id="237" name="Google Shape;237;gdaf4e79e7a_0_130"/>
          <p:cNvPicPr preferRelativeResize="0"/>
          <p:nvPr/>
        </p:nvPicPr>
        <p:blipFill rotWithShape="1">
          <a:blip r:embed="rId4">
            <a:alphaModFix/>
          </a:blip>
          <a:srcRect/>
          <a:stretch/>
        </p:blipFill>
        <p:spPr>
          <a:xfrm>
            <a:off x="10015909" y="2056922"/>
            <a:ext cx="590796" cy="590796"/>
          </a:xfrm>
          <a:prstGeom prst="rect">
            <a:avLst/>
          </a:prstGeom>
          <a:noFill/>
          <a:ln>
            <a:noFill/>
          </a:ln>
        </p:spPr>
      </p:pic>
      <p:sp>
        <p:nvSpPr>
          <p:cNvPr id="238" name="Google Shape;238;gdaf4e79e7a_0_130"/>
          <p:cNvSpPr txBox="1"/>
          <p:nvPr/>
        </p:nvSpPr>
        <p:spPr>
          <a:xfrm>
            <a:off x="946131" y="683547"/>
            <a:ext cx="9064500" cy="666900"/>
          </a:xfrm>
          <a:prstGeom prst="rect">
            <a:avLst/>
          </a:prstGeom>
          <a:noFill/>
          <a:ln>
            <a:noFill/>
          </a:ln>
        </p:spPr>
        <p:txBody>
          <a:bodyPr spcFirstLastPara="1" wrap="square" lIns="91651" tIns="45800" rIns="91651" bIns="45800" anchor="b" anchorCtr="0">
            <a:noAutofit/>
          </a:bodyPr>
          <a:lstStyle/>
          <a:p>
            <a:pPr>
              <a:lnSpc>
                <a:spcPct val="90000"/>
              </a:lnSpc>
              <a:buClr>
                <a:schemeClr val="dk1"/>
              </a:buClr>
              <a:buSzPts val="2700"/>
            </a:pPr>
            <a:r>
              <a:rPr lang="fr-FR" sz="2700" b="1">
                <a:solidFill>
                  <a:srgbClr val="572AD7"/>
                </a:solidFill>
                <a:latin typeface="Zilla Slab"/>
                <a:ea typeface="Zilla Slab"/>
                <a:cs typeface="Zilla Slab"/>
                <a:sym typeface="Zilla Slab"/>
              </a:rPr>
              <a:t>Méthodologie du projet</a:t>
            </a:r>
            <a:endParaRPr>
              <a:solidFill>
                <a:schemeClr val="dk1"/>
              </a:solidFill>
            </a:endParaRPr>
          </a:p>
          <a:p>
            <a:pPr>
              <a:lnSpc>
                <a:spcPct val="90000"/>
              </a:lnSpc>
              <a:buClr>
                <a:schemeClr val="dk1"/>
              </a:buClr>
              <a:buSzPts val="1800"/>
            </a:pPr>
            <a:r>
              <a:rPr lang="fr-FR" sz="1800">
                <a:solidFill>
                  <a:srgbClr val="FBA227"/>
                </a:solidFill>
                <a:latin typeface="Zilla Slab"/>
                <a:ea typeface="Zilla Slab"/>
                <a:cs typeface="Zilla Slab"/>
                <a:sym typeface="Zilla Slab"/>
              </a:rPr>
              <a:t>Pour une démarche projet entièrement Agile</a:t>
            </a:r>
            <a:endParaRPr sz="2700" b="1">
              <a:solidFill>
                <a:srgbClr val="572AD7"/>
              </a:solidFill>
              <a:latin typeface="Zilla Slab"/>
              <a:ea typeface="Zilla Slab"/>
              <a:cs typeface="Zilla Slab"/>
              <a:sym typeface="Zilla Slab"/>
            </a:endParaRPr>
          </a:p>
        </p:txBody>
      </p:sp>
      <p:pic>
        <p:nvPicPr>
          <p:cNvPr id="239" name="Google Shape;239;gdaf4e79e7a_0_130"/>
          <p:cNvPicPr preferRelativeResize="0"/>
          <p:nvPr/>
        </p:nvPicPr>
        <p:blipFill rotWithShape="1">
          <a:blip r:embed="rId5">
            <a:alphaModFix/>
          </a:blip>
          <a:srcRect/>
          <a:stretch/>
        </p:blipFill>
        <p:spPr>
          <a:xfrm>
            <a:off x="8092767" y="3355585"/>
            <a:ext cx="1882659" cy="1424299"/>
          </a:xfrm>
          <a:prstGeom prst="rect">
            <a:avLst/>
          </a:prstGeom>
          <a:noFill/>
          <a:ln>
            <a:noFill/>
          </a:ln>
        </p:spPr>
      </p:pic>
      <p:sp>
        <p:nvSpPr>
          <p:cNvPr id="240" name="Google Shape;240;gdaf4e79e7a_0_130"/>
          <p:cNvSpPr/>
          <p:nvPr/>
        </p:nvSpPr>
        <p:spPr>
          <a:xfrm>
            <a:off x="9975426" y="5486810"/>
            <a:ext cx="530551" cy="51829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FBA227"/>
          </a:solidFill>
          <a:ln>
            <a:noFill/>
          </a:ln>
        </p:spPr>
        <p:txBody>
          <a:bodyPr spcFirstLastPara="1" wrap="square" lIns="38851" tIns="38851" rIns="38851" bIns="38851" anchor="ctr" anchorCtr="0">
            <a:noAutofit/>
          </a:bodyPr>
          <a:lstStyle/>
          <a:p>
            <a:pPr>
              <a:buSzPts val="1804"/>
            </a:pPr>
            <a:endParaRPr sz="1804">
              <a:latin typeface="Montserrat"/>
              <a:ea typeface="Montserrat"/>
              <a:cs typeface="Montserrat"/>
              <a:sym typeface="Montserrat"/>
            </a:endParaRPr>
          </a:p>
        </p:txBody>
      </p:sp>
      <p:sp>
        <p:nvSpPr>
          <p:cNvPr id="241" name="Google Shape;241;gdaf4e79e7a_0_130"/>
          <p:cNvSpPr/>
          <p:nvPr/>
        </p:nvSpPr>
        <p:spPr>
          <a:xfrm>
            <a:off x="6143367" y="3862271"/>
            <a:ext cx="553123" cy="540324"/>
          </a:xfrm>
          <a:custGeom>
            <a:avLst/>
            <a:gdLst/>
            <a:ahLst/>
            <a:cxnLst/>
            <a:rect l="l" t="t"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rgbClr val="F58018"/>
          </a:solidFill>
          <a:ln>
            <a:noFill/>
          </a:ln>
        </p:spPr>
        <p:txBody>
          <a:bodyPr spcFirstLastPara="1" wrap="square" lIns="38851" tIns="38851" rIns="38851" bIns="38851" anchor="ctr" anchorCtr="0">
            <a:noAutofit/>
          </a:bodyPr>
          <a:lstStyle/>
          <a:p>
            <a:pPr>
              <a:buSzPts val="1804"/>
            </a:pPr>
            <a:endParaRPr sz="1804">
              <a:latin typeface="Montserrat"/>
              <a:ea typeface="Montserrat"/>
              <a:cs typeface="Montserrat"/>
              <a:sym typeface="Montserrat"/>
            </a:endParaRPr>
          </a:p>
        </p:txBody>
      </p:sp>
      <p:sp>
        <p:nvSpPr>
          <p:cNvPr id="242" name="Google Shape;242;gdaf4e79e7a_0_130"/>
          <p:cNvSpPr/>
          <p:nvPr/>
        </p:nvSpPr>
        <p:spPr>
          <a:xfrm>
            <a:off x="11264975" y="3793520"/>
            <a:ext cx="558576" cy="545616"/>
          </a:xfrm>
          <a:custGeom>
            <a:avLst/>
            <a:gdLst/>
            <a:ahLst/>
            <a:cxnLst/>
            <a:rect l="l" t="t"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E32776"/>
          </a:solidFill>
          <a:ln>
            <a:noFill/>
          </a:ln>
        </p:spPr>
        <p:txBody>
          <a:bodyPr spcFirstLastPara="1" wrap="square" lIns="38851" tIns="38851" rIns="38851" bIns="38851" anchor="ctr" anchorCtr="0">
            <a:noAutofit/>
          </a:bodyPr>
          <a:lstStyle/>
          <a:p>
            <a:pPr>
              <a:buSzPts val="1804"/>
            </a:pPr>
            <a:endParaRPr sz="1804">
              <a:latin typeface="Montserrat"/>
              <a:ea typeface="Montserrat"/>
              <a:cs typeface="Montserrat"/>
              <a:sym typeface="Montserrat"/>
            </a:endParaRPr>
          </a:p>
        </p:txBody>
      </p:sp>
      <p:sp>
        <p:nvSpPr>
          <p:cNvPr id="243" name="Google Shape;243;gdaf4e79e7a_0_130"/>
          <p:cNvSpPr/>
          <p:nvPr/>
        </p:nvSpPr>
        <p:spPr>
          <a:xfrm>
            <a:off x="7507093" y="5531219"/>
            <a:ext cx="558523" cy="545616"/>
          </a:xfrm>
          <a:custGeom>
            <a:avLst/>
            <a:gdLst/>
            <a:ahLst/>
            <a:cxnLst/>
            <a:rect l="l" t="t"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6" y="3927"/>
                  <a:pt x="10800" y="3927"/>
                </a:cubicBezTo>
                <a:cubicBezTo>
                  <a:pt x="10664" y="3927"/>
                  <a:pt x="10542" y="3982"/>
                  <a:pt x="10453" y="4071"/>
                </a:cubicBezTo>
                <a:lnTo>
                  <a:pt x="8489" y="6035"/>
                </a:lnTo>
                <a:cubicBezTo>
                  <a:pt x="8401" y="6124"/>
                  <a:pt x="8345" y="6247"/>
                  <a:pt x="8345" y="6382"/>
                </a:cubicBezTo>
                <a:cubicBezTo>
                  <a:pt x="8345" y="6653"/>
                  <a:pt x="8566" y="6873"/>
                  <a:pt x="8836" y="6873"/>
                </a:cubicBezTo>
                <a:cubicBezTo>
                  <a:pt x="8972" y="6873"/>
                  <a:pt x="9095" y="6818"/>
                  <a:pt x="9183" y="6730"/>
                </a:cubicBezTo>
                <a:lnTo>
                  <a:pt x="10309" y="5603"/>
                </a:lnTo>
                <a:lnTo>
                  <a:pt x="10309" y="11291"/>
                </a:lnTo>
                <a:cubicBezTo>
                  <a:pt x="10309" y="11562"/>
                  <a:pt x="10529" y="11782"/>
                  <a:pt x="10800" y="11782"/>
                </a:cubicBezTo>
                <a:cubicBezTo>
                  <a:pt x="11071" y="11782"/>
                  <a:pt x="11291" y="11562"/>
                  <a:pt x="11291" y="11291"/>
                </a:cubicBezTo>
                <a:lnTo>
                  <a:pt x="11291" y="5603"/>
                </a:lnTo>
                <a:lnTo>
                  <a:pt x="12417" y="6730"/>
                </a:lnTo>
                <a:cubicBezTo>
                  <a:pt x="12505" y="6818"/>
                  <a:pt x="12628" y="6873"/>
                  <a:pt x="12764" y="6873"/>
                </a:cubicBezTo>
                <a:cubicBezTo>
                  <a:pt x="13034" y="6873"/>
                  <a:pt x="13255" y="6653"/>
                  <a:pt x="13255" y="6382"/>
                </a:cubicBezTo>
                <a:cubicBezTo>
                  <a:pt x="13255" y="6247"/>
                  <a:pt x="13199" y="6124"/>
                  <a:pt x="13111" y="6035"/>
                </a:cubicBezTo>
                <a:cubicBezTo>
                  <a:pt x="13111" y="6035"/>
                  <a:pt x="11147" y="4071"/>
                  <a:pt x="11147" y="4071"/>
                </a:cubicBezTo>
                <a:close/>
              </a:path>
            </a:pathLst>
          </a:custGeom>
          <a:solidFill>
            <a:srgbClr val="2D3093"/>
          </a:solidFill>
          <a:ln>
            <a:noFill/>
          </a:ln>
        </p:spPr>
        <p:txBody>
          <a:bodyPr spcFirstLastPara="1" wrap="square" lIns="38851" tIns="38851" rIns="38851" bIns="38851" anchor="ctr" anchorCtr="0">
            <a:noAutofit/>
          </a:bodyPr>
          <a:lstStyle/>
          <a:p>
            <a:pPr>
              <a:buSzPts val="1804"/>
            </a:pPr>
            <a:endParaRPr sz="1804">
              <a:latin typeface="Montserrat"/>
              <a:ea typeface="Montserrat"/>
              <a:cs typeface="Montserrat"/>
              <a:sym typeface="Montserrat"/>
            </a:endParaRPr>
          </a:p>
        </p:txBody>
      </p:sp>
      <p:sp>
        <p:nvSpPr>
          <p:cNvPr id="244" name="Google Shape;244;gdaf4e79e7a_0_130"/>
          <p:cNvSpPr txBox="1"/>
          <p:nvPr/>
        </p:nvSpPr>
        <p:spPr>
          <a:xfrm>
            <a:off x="8537311" y="3733925"/>
            <a:ext cx="1100100" cy="524270"/>
          </a:xfrm>
          <a:prstGeom prst="rect">
            <a:avLst/>
          </a:prstGeom>
          <a:noFill/>
          <a:ln>
            <a:noFill/>
          </a:ln>
        </p:spPr>
        <p:txBody>
          <a:bodyPr spcFirstLastPara="1" wrap="square" lIns="91425" tIns="45700" rIns="91425" bIns="45700" anchor="t" anchorCtr="0">
            <a:spAutoFit/>
          </a:bodyPr>
          <a:lstStyle/>
          <a:p>
            <a:pPr>
              <a:buSzPts val="2807"/>
            </a:pPr>
            <a:r>
              <a:rPr lang="fr-FR" sz="2807">
                <a:solidFill>
                  <a:schemeClr val="lt1"/>
                </a:solidFill>
                <a:latin typeface="Montserrat"/>
                <a:ea typeface="Montserrat"/>
                <a:cs typeface="Montserrat"/>
                <a:sym typeface="Montserrat"/>
              </a:rPr>
              <a:t>Agile</a:t>
            </a: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c78d4791cd_0_138"/>
          <p:cNvSpPr/>
          <p:nvPr/>
        </p:nvSpPr>
        <p:spPr>
          <a:xfrm>
            <a:off x="10131377" y="2377826"/>
            <a:ext cx="1531500" cy="642300"/>
          </a:xfrm>
          <a:prstGeom prst="chevron">
            <a:avLst>
              <a:gd name="adj" fmla="val 46877"/>
            </a:avLst>
          </a:prstGeom>
          <a:solidFill>
            <a:srgbClr val="D9D9D9"/>
          </a:solidFill>
          <a:ln w="9525" cap="flat" cmpd="sng">
            <a:solidFill>
              <a:schemeClr val="accent3"/>
            </a:solidFill>
            <a:prstDash val="solid"/>
            <a:round/>
            <a:headEnd type="none" w="sm" len="sm"/>
            <a:tailEnd type="none" w="sm" len="sm"/>
          </a:ln>
        </p:spPr>
        <p:txBody>
          <a:bodyPr spcFirstLastPara="1" wrap="square" lIns="81000" tIns="81000" rIns="81000" bIns="81000" anchor="ctr" anchorCtr="0">
            <a:noAutofit/>
          </a:bodyPr>
          <a:lstStyle/>
          <a:p>
            <a:pPr>
              <a:buSzPts val="1368"/>
            </a:pPr>
            <a:endParaRPr sz="1368">
              <a:solidFill>
                <a:srgbClr val="FFFFFF"/>
              </a:solidFill>
              <a:latin typeface="Montserrat"/>
              <a:ea typeface="Montserrat"/>
              <a:cs typeface="Montserrat"/>
              <a:sym typeface="Montserrat"/>
            </a:endParaRPr>
          </a:p>
        </p:txBody>
      </p:sp>
      <p:sp>
        <p:nvSpPr>
          <p:cNvPr id="253" name="Google Shape;253;gc78d4791cd_0_138"/>
          <p:cNvSpPr/>
          <p:nvPr/>
        </p:nvSpPr>
        <p:spPr>
          <a:xfrm>
            <a:off x="1580178" y="2542769"/>
            <a:ext cx="3405900" cy="314700"/>
          </a:xfrm>
          <a:prstGeom prst="homePlate">
            <a:avLst>
              <a:gd name="adj" fmla="val 50000"/>
            </a:avLst>
          </a:prstGeom>
          <a:solidFill>
            <a:srgbClr val="572AD7"/>
          </a:solidFill>
          <a:ln>
            <a:noFill/>
          </a:ln>
        </p:spPr>
        <p:txBody>
          <a:bodyPr spcFirstLastPara="1" wrap="square" lIns="81000" tIns="81000" rIns="81000" bIns="81000" anchor="ctr" anchorCtr="0">
            <a:noAutofit/>
          </a:bodyPr>
          <a:lstStyle/>
          <a:p>
            <a:pPr algn="ctr">
              <a:buSzPts val="1368"/>
            </a:pPr>
            <a:r>
              <a:rPr lang="fr-FR" sz="1368">
                <a:solidFill>
                  <a:srgbClr val="FFFFFF"/>
                </a:solidFill>
                <a:latin typeface="Montserrat"/>
                <a:ea typeface="Montserrat"/>
                <a:cs typeface="Montserrat"/>
                <a:sym typeface="Montserrat"/>
              </a:rPr>
              <a:t>Phase 1: Initialisation</a:t>
            </a:r>
            <a:endParaRPr/>
          </a:p>
        </p:txBody>
      </p:sp>
      <p:sp>
        <p:nvSpPr>
          <p:cNvPr id="254" name="Google Shape;254;gc78d4791cd_0_138"/>
          <p:cNvSpPr/>
          <p:nvPr/>
        </p:nvSpPr>
        <p:spPr>
          <a:xfrm>
            <a:off x="5024155" y="2568600"/>
            <a:ext cx="3833700" cy="288600"/>
          </a:xfrm>
          <a:prstGeom prst="chevron">
            <a:avLst>
              <a:gd name="adj" fmla="val 50000"/>
            </a:avLst>
          </a:prstGeom>
          <a:solidFill>
            <a:srgbClr val="000000"/>
          </a:solidFill>
          <a:ln>
            <a:noFill/>
          </a:ln>
        </p:spPr>
        <p:txBody>
          <a:bodyPr spcFirstLastPara="1" wrap="square" lIns="81000" tIns="81000" rIns="81000" bIns="81000" anchor="ctr" anchorCtr="0">
            <a:noAutofit/>
          </a:bodyPr>
          <a:lstStyle/>
          <a:p>
            <a:pPr algn="ctr">
              <a:buSzPts val="1368"/>
            </a:pPr>
            <a:r>
              <a:rPr lang="fr-FR" sz="1368">
                <a:solidFill>
                  <a:srgbClr val="FFFFFF"/>
                </a:solidFill>
                <a:latin typeface="Montserrat"/>
                <a:ea typeface="Montserrat"/>
                <a:cs typeface="Montserrat"/>
                <a:sym typeface="Montserrat"/>
              </a:rPr>
              <a:t>Phase 2 : Développement</a:t>
            </a:r>
            <a:endParaRPr/>
          </a:p>
        </p:txBody>
      </p:sp>
      <p:sp>
        <p:nvSpPr>
          <p:cNvPr id="255" name="Google Shape;255;gc78d4791cd_0_138"/>
          <p:cNvSpPr/>
          <p:nvPr/>
        </p:nvSpPr>
        <p:spPr>
          <a:xfrm>
            <a:off x="8885575" y="2542775"/>
            <a:ext cx="2583600" cy="323400"/>
          </a:xfrm>
          <a:prstGeom prst="chevron">
            <a:avLst>
              <a:gd name="adj" fmla="val 50000"/>
            </a:avLst>
          </a:prstGeom>
          <a:solidFill>
            <a:srgbClr val="FF17B0"/>
          </a:solidFill>
          <a:ln>
            <a:noFill/>
          </a:ln>
        </p:spPr>
        <p:txBody>
          <a:bodyPr spcFirstLastPara="1" wrap="square" lIns="81000" tIns="81000" rIns="81000" bIns="81000" anchor="ctr" anchorCtr="0">
            <a:noAutofit/>
          </a:bodyPr>
          <a:lstStyle/>
          <a:p>
            <a:pPr algn="ctr">
              <a:buClr>
                <a:schemeClr val="dk1"/>
              </a:buClr>
              <a:buSzPts val="1368"/>
            </a:pPr>
            <a:r>
              <a:rPr lang="fr-FR" sz="1368">
                <a:solidFill>
                  <a:schemeClr val="lt1"/>
                </a:solidFill>
                <a:latin typeface="Montserrat"/>
                <a:ea typeface="Montserrat"/>
                <a:cs typeface="Montserrat"/>
                <a:sym typeface="Montserrat"/>
              </a:rPr>
              <a:t>Phase 3: Déploiement</a:t>
            </a:r>
            <a:endParaRPr sz="684">
              <a:solidFill>
                <a:schemeClr val="dk1"/>
              </a:solidFill>
              <a:latin typeface="Montserrat"/>
              <a:ea typeface="Montserrat"/>
              <a:cs typeface="Montserrat"/>
              <a:sym typeface="Montserrat"/>
            </a:endParaRPr>
          </a:p>
        </p:txBody>
      </p:sp>
      <p:sp>
        <p:nvSpPr>
          <p:cNvPr id="256" name="Google Shape;256;gc78d4791cd_0_138"/>
          <p:cNvSpPr txBox="1"/>
          <p:nvPr/>
        </p:nvSpPr>
        <p:spPr>
          <a:xfrm>
            <a:off x="5238751" y="4865301"/>
            <a:ext cx="4257600" cy="1954500"/>
          </a:xfrm>
          <a:prstGeom prst="rect">
            <a:avLst/>
          </a:prstGeom>
          <a:noFill/>
          <a:ln>
            <a:noFill/>
          </a:ln>
        </p:spPr>
        <p:txBody>
          <a:bodyPr spcFirstLastPara="1" wrap="square" lIns="81000" tIns="81000" rIns="81000" bIns="81000" anchor="t" anchorCtr="0">
            <a:noAutofit/>
          </a:bodyPr>
          <a:lstStyle/>
          <a:p>
            <a:pPr>
              <a:buSzPts val="1075"/>
            </a:pPr>
            <a:r>
              <a:rPr lang="fr-FR" sz="1075" b="1">
                <a:solidFill>
                  <a:schemeClr val="dk1"/>
                </a:solidFill>
                <a:latin typeface="Montserrat"/>
                <a:ea typeface="Montserrat"/>
                <a:cs typeface="Montserrat"/>
                <a:sym typeface="Montserrat"/>
              </a:rPr>
              <a:t>1 mois et 2 semaines</a:t>
            </a:r>
            <a:endParaRPr/>
          </a:p>
          <a:p>
            <a:pPr>
              <a:buSzPts val="1200"/>
            </a:pPr>
            <a:r>
              <a:rPr lang="fr-FR" sz="1200">
                <a:solidFill>
                  <a:schemeClr val="dk1"/>
                </a:solidFill>
                <a:latin typeface="Montserrat"/>
                <a:ea typeface="Montserrat"/>
                <a:cs typeface="Montserrat"/>
                <a:sym typeface="Montserrat"/>
              </a:rPr>
              <a:t>-Développer une plateforme pour sauvegarder les KPIs des anomalies rencontrées dans tous les projets et les récupérer et identifier par une simple communication.</a:t>
            </a:r>
            <a:endParaRPr sz="1200">
              <a:solidFill>
                <a:schemeClr val="dk1"/>
              </a:solidFill>
              <a:latin typeface="Montserrat"/>
              <a:ea typeface="Montserrat"/>
              <a:cs typeface="Montserrat"/>
              <a:sym typeface="Montserrat"/>
            </a:endParaRPr>
          </a:p>
          <a:p>
            <a:pPr>
              <a:buSzPts val="1075"/>
            </a:pPr>
            <a:r>
              <a:rPr lang="fr-FR" sz="1075" b="1">
                <a:solidFill>
                  <a:schemeClr val="dk1"/>
                </a:solidFill>
                <a:latin typeface="Montserrat"/>
                <a:ea typeface="Montserrat"/>
                <a:cs typeface="Montserrat"/>
                <a:sym typeface="Montserrat"/>
              </a:rPr>
              <a:t>1 mois </a:t>
            </a:r>
            <a:endParaRPr sz="1075" b="1">
              <a:solidFill>
                <a:schemeClr val="dk1"/>
              </a:solidFill>
              <a:latin typeface="Montserrat"/>
              <a:ea typeface="Montserrat"/>
              <a:cs typeface="Montserrat"/>
              <a:sym typeface="Montserrat"/>
            </a:endParaRPr>
          </a:p>
          <a:p>
            <a:pPr>
              <a:buClr>
                <a:schemeClr val="dk1"/>
              </a:buClr>
              <a:buSzPts val="1100"/>
            </a:pPr>
            <a:r>
              <a:rPr lang="fr-FR" sz="1200">
                <a:solidFill>
                  <a:schemeClr val="dk1"/>
                </a:solidFill>
                <a:latin typeface="Montserrat"/>
                <a:ea typeface="Montserrat"/>
                <a:cs typeface="Montserrat"/>
                <a:sym typeface="Montserrat"/>
              </a:rPr>
              <a:t>-Intégration avec d’autres systèmes interne de gestion de projet (Redmine proxym/quality test) pour détecter et chercher les anomalies récurrent</a:t>
            </a:r>
            <a:endParaRPr sz="1075" b="1">
              <a:solidFill>
                <a:schemeClr val="dk1"/>
              </a:solidFill>
              <a:latin typeface="Montserrat"/>
              <a:ea typeface="Montserrat"/>
              <a:cs typeface="Montserrat"/>
              <a:sym typeface="Montserrat"/>
            </a:endParaRPr>
          </a:p>
        </p:txBody>
      </p:sp>
      <p:sp>
        <p:nvSpPr>
          <p:cNvPr id="257" name="Google Shape;257;gc78d4791cd_0_138"/>
          <p:cNvSpPr txBox="1"/>
          <p:nvPr/>
        </p:nvSpPr>
        <p:spPr>
          <a:xfrm>
            <a:off x="9243175" y="3299026"/>
            <a:ext cx="2583600" cy="794700"/>
          </a:xfrm>
          <a:prstGeom prst="rect">
            <a:avLst/>
          </a:prstGeom>
          <a:noFill/>
          <a:ln>
            <a:noFill/>
          </a:ln>
        </p:spPr>
        <p:txBody>
          <a:bodyPr spcFirstLastPara="1" wrap="square" lIns="81000" tIns="81000" rIns="81000" bIns="81000" anchor="t" anchorCtr="0">
            <a:noAutofit/>
          </a:bodyPr>
          <a:lstStyle/>
          <a:p>
            <a:pPr>
              <a:buSzPts val="1203"/>
            </a:pPr>
            <a:r>
              <a:rPr lang="fr-FR" sz="1203" b="1">
                <a:solidFill>
                  <a:schemeClr val="dk1"/>
                </a:solidFill>
                <a:latin typeface="Montserrat"/>
                <a:ea typeface="Montserrat"/>
                <a:cs typeface="Montserrat"/>
                <a:sym typeface="Montserrat"/>
              </a:rPr>
              <a:t>1 mois</a:t>
            </a:r>
            <a:endParaRPr/>
          </a:p>
          <a:p>
            <a:pPr>
              <a:buSzPts val="1200"/>
            </a:pPr>
            <a:r>
              <a:rPr lang="fr-FR" sz="1200">
                <a:solidFill>
                  <a:schemeClr val="dk1"/>
                </a:solidFill>
                <a:latin typeface="Montserrat"/>
                <a:ea typeface="Montserrat"/>
                <a:cs typeface="Montserrat"/>
                <a:sym typeface="Montserrat"/>
              </a:rPr>
              <a:t>-Déploiement de l’application</a:t>
            </a:r>
            <a:endParaRPr sz="1200">
              <a:solidFill>
                <a:schemeClr val="dk1"/>
              </a:solidFill>
              <a:latin typeface="Montserrat"/>
              <a:ea typeface="Montserrat"/>
              <a:cs typeface="Montserrat"/>
              <a:sym typeface="Montserrat"/>
            </a:endParaRPr>
          </a:p>
          <a:p>
            <a:pPr>
              <a:buSzPts val="1200"/>
            </a:pPr>
            <a:r>
              <a:rPr lang="fr-FR" sz="1200">
                <a:solidFill>
                  <a:schemeClr val="dk1"/>
                </a:solidFill>
                <a:latin typeface="Montserrat"/>
                <a:ea typeface="Montserrat"/>
                <a:cs typeface="Montserrat"/>
                <a:sym typeface="Montserrat"/>
              </a:rPr>
              <a:t>-Rapport PFE</a:t>
            </a:r>
            <a:endParaRPr sz="1200">
              <a:solidFill>
                <a:schemeClr val="dk1"/>
              </a:solidFill>
              <a:latin typeface="Montserrat"/>
              <a:ea typeface="Montserrat"/>
              <a:cs typeface="Montserrat"/>
              <a:sym typeface="Montserrat"/>
            </a:endParaRPr>
          </a:p>
        </p:txBody>
      </p:sp>
      <p:pic>
        <p:nvPicPr>
          <p:cNvPr id="258" name="Google Shape;258;gc78d4791cd_0_138"/>
          <p:cNvPicPr preferRelativeResize="0"/>
          <p:nvPr/>
        </p:nvPicPr>
        <p:blipFill rotWithShape="1">
          <a:blip r:embed="rId3">
            <a:alphaModFix/>
          </a:blip>
          <a:srcRect/>
          <a:stretch/>
        </p:blipFill>
        <p:spPr>
          <a:xfrm>
            <a:off x="5558610" y="3685823"/>
            <a:ext cx="613479" cy="619659"/>
          </a:xfrm>
          <a:prstGeom prst="rect">
            <a:avLst/>
          </a:prstGeom>
          <a:noFill/>
          <a:ln>
            <a:noFill/>
          </a:ln>
        </p:spPr>
      </p:pic>
      <p:pic>
        <p:nvPicPr>
          <p:cNvPr id="259" name="Google Shape;259;gc78d4791cd_0_138"/>
          <p:cNvPicPr preferRelativeResize="0"/>
          <p:nvPr/>
        </p:nvPicPr>
        <p:blipFill rotWithShape="1">
          <a:blip r:embed="rId4">
            <a:alphaModFix/>
          </a:blip>
          <a:srcRect/>
          <a:stretch/>
        </p:blipFill>
        <p:spPr>
          <a:xfrm>
            <a:off x="8160863" y="3661157"/>
            <a:ext cx="613479" cy="642264"/>
          </a:xfrm>
          <a:prstGeom prst="rect">
            <a:avLst/>
          </a:prstGeom>
          <a:noFill/>
          <a:ln>
            <a:noFill/>
          </a:ln>
        </p:spPr>
      </p:pic>
      <p:pic>
        <p:nvPicPr>
          <p:cNvPr id="260" name="Google Shape;260;gc78d4791cd_0_138"/>
          <p:cNvPicPr preferRelativeResize="0"/>
          <p:nvPr/>
        </p:nvPicPr>
        <p:blipFill rotWithShape="1">
          <a:blip r:embed="rId5">
            <a:alphaModFix/>
          </a:blip>
          <a:srcRect/>
          <a:stretch/>
        </p:blipFill>
        <p:spPr>
          <a:xfrm>
            <a:off x="5188539" y="1571003"/>
            <a:ext cx="613479" cy="384583"/>
          </a:xfrm>
          <a:prstGeom prst="rect">
            <a:avLst/>
          </a:prstGeom>
          <a:noFill/>
          <a:ln>
            <a:noFill/>
          </a:ln>
        </p:spPr>
      </p:pic>
      <p:pic>
        <p:nvPicPr>
          <p:cNvPr id="261" name="Google Shape;261;gc78d4791cd_0_138"/>
          <p:cNvPicPr preferRelativeResize="0"/>
          <p:nvPr/>
        </p:nvPicPr>
        <p:blipFill rotWithShape="1">
          <a:blip r:embed="rId6">
            <a:alphaModFix/>
          </a:blip>
          <a:srcRect/>
          <a:stretch/>
        </p:blipFill>
        <p:spPr>
          <a:xfrm>
            <a:off x="7645835" y="700773"/>
            <a:ext cx="373508" cy="484380"/>
          </a:xfrm>
          <a:prstGeom prst="rect">
            <a:avLst/>
          </a:prstGeom>
          <a:noFill/>
          <a:ln>
            <a:noFill/>
          </a:ln>
        </p:spPr>
      </p:pic>
      <p:pic>
        <p:nvPicPr>
          <p:cNvPr id="262" name="Google Shape;262;gc78d4791cd_0_138"/>
          <p:cNvPicPr preferRelativeResize="0"/>
          <p:nvPr/>
        </p:nvPicPr>
        <p:blipFill rotWithShape="1">
          <a:blip r:embed="rId7">
            <a:alphaModFix/>
          </a:blip>
          <a:srcRect/>
          <a:stretch/>
        </p:blipFill>
        <p:spPr>
          <a:xfrm>
            <a:off x="8403289" y="1602902"/>
            <a:ext cx="491545" cy="528367"/>
          </a:xfrm>
          <a:prstGeom prst="rect">
            <a:avLst/>
          </a:prstGeom>
          <a:noFill/>
          <a:ln>
            <a:noFill/>
          </a:ln>
        </p:spPr>
      </p:pic>
      <p:pic>
        <p:nvPicPr>
          <p:cNvPr id="263" name="Google Shape;263;gc78d4791cd_0_138"/>
          <p:cNvPicPr preferRelativeResize="0"/>
          <p:nvPr/>
        </p:nvPicPr>
        <p:blipFill rotWithShape="1">
          <a:blip r:embed="rId8">
            <a:alphaModFix/>
          </a:blip>
          <a:srcRect/>
          <a:stretch/>
        </p:blipFill>
        <p:spPr>
          <a:xfrm>
            <a:off x="6237594" y="813187"/>
            <a:ext cx="491545" cy="595188"/>
          </a:xfrm>
          <a:prstGeom prst="rect">
            <a:avLst/>
          </a:prstGeom>
          <a:noFill/>
          <a:ln>
            <a:noFill/>
          </a:ln>
        </p:spPr>
      </p:pic>
      <p:pic>
        <p:nvPicPr>
          <p:cNvPr id="264" name="Google Shape;264;gc78d4791cd_0_138"/>
          <p:cNvPicPr preferRelativeResize="0"/>
          <p:nvPr/>
        </p:nvPicPr>
        <p:blipFill rotWithShape="1">
          <a:blip r:embed="rId9">
            <a:alphaModFix/>
          </a:blip>
          <a:srcRect/>
          <a:stretch/>
        </p:blipFill>
        <p:spPr>
          <a:xfrm>
            <a:off x="6850234" y="4079725"/>
            <a:ext cx="661463" cy="608827"/>
          </a:xfrm>
          <a:prstGeom prst="rect">
            <a:avLst/>
          </a:prstGeom>
          <a:noFill/>
          <a:ln>
            <a:noFill/>
          </a:ln>
        </p:spPr>
      </p:pic>
      <p:pic>
        <p:nvPicPr>
          <p:cNvPr id="265" name="Google Shape;265;gc78d4791cd_0_138"/>
          <p:cNvPicPr preferRelativeResize="0"/>
          <p:nvPr/>
        </p:nvPicPr>
        <p:blipFill rotWithShape="1">
          <a:blip r:embed="rId10">
            <a:alphaModFix/>
          </a:blip>
          <a:srcRect/>
          <a:stretch/>
        </p:blipFill>
        <p:spPr>
          <a:xfrm>
            <a:off x="5977681" y="1552845"/>
            <a:ext cx="2311975" cy="2312035"/>
          </a:xfrm>
          <a:prstGeom prst="rect">
            <a:avLst/>
          </a:prstGeom>
          <a:noFill/>
          <a:ln>
            <a:noFill/>
          </a:ln>
        </p:spPr>
      </p:pic>
      <p:sp>
        <p:nvSpPr>
          <p:cNvPr id="266" name="Google Shape;266;gc78d4791cd_0_138"/>
          <p:cNvSpPr/>
          <p:nvPr/>
        </p:nvSpPr>
        <p:spPr>
          <a:xfrm>
            <a:off x="1331559" y="5779735"/>
            <a:ext cx="2811000" cy="102000"/>
          </a:xfrm>
          <a:prstGeom prst="rect">
            <a:avLst/>
          </a:prstGeom>
          <a:solidFill>
            <a:srgbClr val="FFFFFF"/>
          </a:solidFill>
          <a:ln>
            <a:noFill/>
          </a:ln>
        </p:spPr>
        <p:txBody>
          <a:bodyPr spcFirstLastPara="1" wrap="square" lIns="81000" tIns="81000" rIns="81000" bIns="81000" anchor="ctr" anchorCtr="0">
            <a:noAutofit/>
          </a:bodyPr>
          <a:lstStyle/>
          <a:p>
            <a:pPr>
              <a:buSzPts val="1368"/>
            </a:pPr>
            <a:endParaRPr sz="1368">
              <a:solidFill>
                <a:schemeClr val="dk1"/>
              </a:solidFill>
              <a:latin typeface="Montserrat"/>
              <a:ea typeface="Montserrat"/>
              <a:cs typeface="Montserrat"/>
              <a:sym typeface="Montserrat"/>
            </a:endParaRPr>
          </a:p>
        </p:txBody>
      </p:sp>
      <p:sp>
        <p:nvSpPr>
          <p:cNvPr id="267" name="Google Shape;267;gc78d4791cd_0_138"/>
          <p:cNvSpPr txBox="1"/>
          <p:nvPr/>
        </p:nvSpPr>
        <p:spPr>
          <a:xfrm>
            <a:off x="1194951" y="3235127"/>
            <a:ext cx="3829200" cy="922500"/>
          </a:xfrm>
          <a:prstGeom prst="rect">
            <a:avLst/>
          </a:prstGeom>
          <a:noFill/>
          <a:ln>
            <a:noFill/>
          </a:ln>
        </p:spPr>
        <p:txBody>
          <a:bodyPr spcFirstLastPara="1" wrap="square" lIns="81000" tIns="81000" rIns="81000" bIns="81000" anchor="t" anchorCtr="0">
            <a:noAutofit/>
          </a:bodyPr>
          <a:lstStyle/>
          <a:p>
            <a:pPr>
              <a:buSzPts val="1203"/>
            </a:pPr>
            <a:r>
              <a:rPr lang="fr-FR" sz="1203" b="1">
                <a:solidFill>
                  <a:schemeClr val="dk1"/>
                </a:solidFill>
                <a:latin typeface="Montserrat"/>
                <a:ea typeface="Montserrat"/>
                <a:cs typeface="Montserrat"/>
                <a:sym typeface="Montserrat"/>
              </a:rPr>
              <a:t>2 semaines</a:t>
            </a:r>
            <a:endParaRPr/>
          </a:p>
          <a:p>
            <a:pPr>
              <a:buSzPts val="1200"/>
            </a:pPr>
            <a:r>
              <a:rPr lang="fr-FR" sz="1200">
                <a:solidFill>
                  <a:schemeClr val="dk1"/>
                </a:solidFill>
                <a:latin typeface="Montserrat"/>
                <a:ea typeface="Montserrat"/>
                <a:cs typeface="Montserrat"/>
                <a:sym typeface="Montserrat"/>
              </a:rPr>
              <a:t>- Collecte des renseignements</a:t>
            </a:r>
            <a:endParaRPr sz="1200">
              <a:solidFill>
                <a:schemeClr val="dk1"/>
              </a:solidFill>
              <a:latin typeface="Montserrat"/>
              <a:ea typeface="Montserrat"/>
              <a:cs typeface="Montserrat"/>
              <a:sym typeface="Montserrat"/>
            </a:endParaRPr>
          </a:p>
          <a:p>
            <a:pPr>
              <a:buSzPts val="1200"/>
            </a:pPr>
            <a:r>
              <a:rPr lang="fr-FR" sz="1200">
                <a:solidFill>
                  <a:schemeClr val="dk1"/>
                </a:solidFill>
                <a:latin typeface="Montserrat"/>
                <a:ea typeface="Montserrat"/>
                <a:cs typeface="Montserrat"/>
                <a:sym typeface="Montserrat"/>
              </a:rPr>
              <a:t>- Analyse et spécification</a:t>
            </a:r>
            <a:endParaRPr sz="1200">
              <a:solidFill>
                <a:schemeClr val="dk1"/>
              </a:solidFill>
              <a:latin typeface="Montserrat"/>
              <a:ea typeface="Montserrat"/>
              <a:cs typeface="Montserrat"/>
              <a:sym typeface="Montserrat"/>
            </a:endParaRPr>
          </a:p>
          <a:p>
            <a:pPr>
              <a:buSzPts val="1200"/>
            </a:pPr>
            <a:r>
              <a:rPr lang="fr-FR" sz="1200">
                <a:solidFill>
                  <a:schemeClr val="dk1"/>
                </a:solidFill>
                <a:latin typeface="Montserrat"/>
                <a:ea typeface="Montserrat"/>
                <a:cs typeface="Montserrat"/>
                <a:sym typeface="Montserrat"/>
              </a:rPr>
              <a:t>-préparation du cahier des charges</a:t>
            </a:r>
            <a:endParaRPr/>
          </a:p>
        </p:txBody>
      </p:sp>
      <p:sp>
        <p:nvSpPr>
          <p:cNvPr id="268" name="Google Shape;268;gc78d4791cd_0_138"/>
          <p:cNvSpPr txBox="1"/>
          <p:nvPr/>
        </p:nvSpPr>
        <p:spPr>
          <a:xfrm>
            <a:off x="867379" y="637226"/>
            <a:ext cx="4371300" cy="666900"/>
          </a:xfrm>
          <a:prstGeom prst="rect">
            <a:avLst/>
          </a:prstGeom>
          <a:noFill/>
          <a:ln>
            <a:noFill/>
          </a:ln>
        </p:spPr>
        <p:txBody>
          <a:bodyPr spcFirstLastPara="1" wrap="square" lIns="91651" tIns="45800" rIns="91651" bIns="45800" anchor="b" anchorCtr="0">
            <a:noAutofit/>
          </a:bodyPr>
          <a:lstStyle/>
          <a:p>
            <a:pPr>
              <a:lnSpc>
                <a:spcPct val="90000"/>
              </a:lnSpc>
              <a:buSzPts val="2700"/>
            </a:pPr>
            <a:r>
              <a:rPr lang="fr-FR" sz="2700" b="1">
                <a:solidFill>
                  <a:srgbClr val="572AD7"/>
                </a:solidFill>
                <a:latin typeface="Zilla Slab"/>
                <a:ea typeface="Zilla Slab"/>
                <a:cs typeface="Zilla Slab"/>
                <a:sym typeface="Zilla Slab"/>
              </a:rPr>
              <a:t>Chronogramme des étapes</a:t>
            </a:r>
            <a:endParaRPr/>
          </a:p>
          <a:p>
            <a:pPr>
              <a:lnSpc>
                <a:spcPct val="90000"/>
              </a:lnSpc>
              <a:buSzPts val="1800"/>
            </a:pPr>
            <a:endParaRPr sz="1800">
              <a:solidFill>
                <a:srgbClr val="FBA227"/>
              </a:solidFill>
              <a:latin typeface="Zilla Slab"/>
              <a:ea typeface="Zilla Slab"/>
              <a:cs typeface="Zilla Slab"/>
              <a:sym typeface="Zilla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par>
                                <p:cTn id="8" presetID="10" presetClass="entr" presetSubtype="0" fill="hold"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fade">
                                      <p:cBhvr>
                                        <p:cTn id="10" dur="1000"/>
                                        <p:tgtEl>
                                          <p:spTgt spid="258"/>
                                        </p:tgtEl>
                                      </p:cBhvr>
                                    </p:animEffect>
                                  </p:childTnLst>
                                </p:cTn>
                              </p:par>
                              <p:par>
                                <p:cTn id="11" presetID="10" presetClass="entr" presetSubtype="0" fill="hold" nodeType="withEffect">
                                  <p:stCondLst>
                                    <p:cond delay="0"/>
                                  </p:stCondLst>
                                  <p:childTnLst>
                                    <p:set>
                                      <p:cBhvr>
                                        <p:cTn id="12" dur="1" fill="hold">
                                          <p:stCondLst>
                                            <p:cond delay="0"/>
                                          </p:stCondLst>
                                        </p:cTn>
                                        <p:tgtEl>
                                          <p:spTgt spid="259"/>
                                        </p:tgtEl>
                                        <p:attrNameLst>
                                          <p:attrName>style.visibility</p:attrName>
                                        </p:attrNameLst>
                                      </p:cBhvr>
                                      <p:to>
                                        <p:strVal val="visible"/>
                                      </p:to>
                                    </p:set>
                                    <p:animEffect transition="in" filter="fade">
                                      <p:cBhvr>
                                        <p:cTn id="13" dur="1000"/>
                                        <p:tgtEl>
                                          <p:spTgt spid="259"/>
                                        </p:tgtEl>
                                      </p:cBhvr>
                                    </p:animEffect>
                                  </p:childTnLst>
                                </p:cTn>
                              </p:par>
                              <p:par>
                                <p:cTn id="14" presetID="10" presetClass="entr" presetSubtype="0" fill="hold" nodeType="withEffect">
                                  <p:stCondLst>
                                    <p:cond delay="0"/>
                                  </p:stCondLst>
                                  <p:childTnLst>
                                    <p:set>
                                      <p:cBhvr>
                                        <p:cTn id="15" dur="1" fill="hold">
                                          <p:stCondLst>
                                            <p:cond delay="0"/>
                                          </p:stCondLst>
                                        </p:cTn>
                                        <p:tgtEl>
                                          <p:spTgt spid="261"/>
                                        </p:tgtEl>
                                        <p:attrNameLst>
                                          <p:attrName>style.visibility</p:attrName>
                                        </p:attrNameLst>
                                      </p:cBhvr>
                                      <p:to>
                                        <p:strVal val="visible"/>
                                      </p:to>
                                    </p:set>
                                    <p:animEffect transition="in" filter="fade">
                                      <p:cBhvr>
                                        <p:cTn id="16" dur="1000"/>
                                        <p:tgtEl>
                                          <p:spTgt spid="261"/>
                                        </p:tgtEl>
                                      </p:cBhvr>
                                    </p:animEffect>
                                  </p:childTnLst>
                                </p:cTn>
                              </p:par>
                              <p:par>
                                <p:cTn id="17" presetID="10" presetClass="entr" presetSubtype="0" fill="hold" nodeType="withEffect">
                                  <p:stCondLst>
                                    <p:cond delay="0"/>
                                  </p:stCondLst>
                                  <p:childTnLst>
                                    <p:set>
                                      <p:cBhvr>
                                        <p:cTn id="18" dur="1" fill="hold">
                                          <p:stCondLst>
                                            <p:cond delay="0"/>
                                          </p:stCondLst>
                                        </p:cTn>
                                        <p:tgtEl>
                                          <p:spTgt spid="262"/>
                                        </p:tgtEl>
                                        <p:attrNameLst>
                                          <p:attrName>style.visibility</p:attrName>
                                        </p:attrNameLst>
                                      </p:cBhvr>
                                      <p:to>
                                        <p:strVal val="visible"/>
                                      </p:to>
                                    </p:set>
                                    <p:animEffect transition="in" filter="fade">
                                      <p:cBhvr>
                                        <p:cTn id="19" dur="1000"/>
                                        <p:tgtEl>
                                          <p:spTgt spid="262"/>
                                        </p:tgtEl>
                                      </p:cBhvr>
                                    </p:animEffect>
                                  </p:childTnLst>
                                </p:cTn>
                              </p:par>
                              <p:par>
                                <p:cTn id="20" presetID="10" presetClass="entr" presetSubtype="0" fill="hold" nodeType="with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fade">
                                      <p:cBhvr>
                                        <p:cTn id="22" dur="1000"/>
                                        <p:tgtEl>
                                          <p:spTgt spid="263"/>
                                        </p:tgtEl>
                                      </p:cBhvr>
                                    </p:animEffect>
                                  </p:childTnLst>
                                </p:cTn>
                              </p:par>
                              <p:par>
                                <p:cTn id="23" presetID="10" presetClass="entr" presetSubtype="0" fill="hold" nodeType="with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fade">
                                      <p:cBhvr>
                                        <p:cTn id="25" dur="1000"/>
                                        <p:tgtEl>
                                          <p:spTgt spid="264"/>
                                        </p:tgtEl>
                                      </p:cBhvr>
                                    </p:animEffect>
                                  </p:childTnLst>
                                </p:cTn>
                              </p:par>
                              <p:par>
                                <p:cTn id="26" presetID="10" presetClass="entr" presetSubtype="0" fill="hold" nodeType="withEffect">
                                  <p:stCondLst>
                                    <p:cond delay="0"/>
                                  </p:stCondLst>
                                  <p:childTnLst>
                                    <p:set>
                                      <p:cBhvr>
                                        <p:cTn id="27" dur="1" fill="hold">
                                          <p:stCondLst>
                                            <p:cond delay="0"/>
                                          </p:stCondLst>
                                        </p:cTn>
                                        <p:tgtEl>
                                          <p:spTgt spid="265"/>
                                        </p:tgtEl>
                                        <p:attrNameLst>
                                          <p:attrName>style.visibility</p:attrName>
                                        </p:attrNameLst>
                                      </p:cBhvr>
                                      <p:to>
                                        <p:strVal val="visible"/>
                                      </p:to>
                                    </p:set>
                                    <p:animEffect transition="in" filter="fade">
                                      <p:cBhvr>
                                        <p:cTn id="28" dur="1000"/>
                                        <p:tgtEl>
                                          <p:spTgt spid="265"/>
                                        </p:tgtEl>
                                      </p:cBhvr>
                                    </p:animEffect>
                                  </p:childTnLst>
                                </p:cTn>
                              </p:par>
                              <p:par>
                                <p:cTn id="29" presetID="10" presetClass="entr" presetSubtype="0" fill="hold" nodeType="with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fade">
                                      <p:cBhvr>
                                        <p:cTn id="31" dur="10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2"/>
                                        </p:tgtEl>
                                        <p:attrNameLst>
                                          <p:attrName>style.visibility</p:attrName>
                                        </p:attrNameLst>
                                      </p:cBhvr>
                                      <p:to>
                                        <p:strVal val="visible"/>
                                      </p:to>
                                    </p:set>
                                    <p:animEffect transition="in" filter="fade">
                                      <p:cBhvr>
                                        <p:cTn id="36" dur="1000"/>
                                        <p:tgtEl>
                                          <p:spTgt spid="252"/>
                                        </p:tgtEl>
                                      </p:cBhvr>
                                    </p:animEffect>
                                  </p:childTnLst>
                                </p:cTn>
                              </p:par>
                              <p:par>
                                <p:cTn id="37" presetID="10" presetClass="entr" presetSubtype="0" fill="hold" nodeType="withEffect">
                                  <p:stCondLst>
                                    <p:cond delay="0"/>
                                  </p:stCondLst>
                                  <p:childTnLst>
                                    <p:set>
                                      <p:cBhvr>
                                        <p:cTn id="38" dur="1" fill="hold">
                                          <p:stCondLst>
                                            <p:cond delay="0"/>
                                          </p:stCondLst>
                                        </p:cTn>
                                        <p:tgtEl>
                                          <p:spTgt spid="255"/>
                                        </p:tgtEl>
                                        <p:attrNameLst>
                                          <p:attrName>style.visibility</p:attrName>
                                        </p:attrNameLst>
                                      </p:cBhvr>
                                      <p:to>
                                        <p:strVal val="visible"/>
                                      </p:to>
                                    </p:set>
                                    <p:animEffect transition="in" filter="fade">
                                      <p:cBhvr>
                                        <p:cTn id="39" dur="1000"/>
                                        <p:tgtEl>
                                          <p:spTgt spid="25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67"/>
                                        </p:tgtEl>
                                        <p:attrNameLst>
                                          <p:attrName>style.visibility</p:attrName>
                                        </p:attrNameLst>
                                      </p:cBhvr>
                                      <p:to>
                                        <p:strVal val="visible"/>
                                      </p:to>
                                    </p:set>
                                    <p:anim calcmode="lin" valueType="num">
                                      <p:cBhvr additive="base">
                                        <p:cTn id="44" dur="1000"/>
                                        <p:tgtEl>
                                          <p:spTgt spid="267"/>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6"/>
                                        </p:tgtEl>
                                        <p:attrNameLst>
                                          <p:attrName>style.visibility</p:attrName>
                                        </p:attrNameLst>
                                      </p:cBhvr>
                                      <p:to>
                                        <p:strVal val="visible"/>
                                      </p:to>
                                    </p:set>
                                    <p:anim calcmode="lin" valueType="num">
                                      <p:cBhvr additive="base">
                                        <p:cTn id="49" dur="1000"/>
                                        <p:tgtEl>
                                          <p:spTgt spid="25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257"/>
                                        </p:tgtEl>
                                        <p:attrNameLst>
                                          <p:attrName>style.visibility</p:attrName>
                                        </p:attrNameLst>
                                      </p:cBhvr>
                                      <p:to>
                                        <p:strVal val="visible"/>
                                      </p:to>
                                    </p:set>
                                    <p:anim calcmode="lin" valueType="num">
                                      <p:cBhvr additive="base">
                                        <p:cTn id="54" dur="1000"/>
                                        <p:tgtEl>
                                          <p:spTgt spid="2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
          <p:cNvSpPr txBox="1"/>
          <p:nvPr/>
        </p:nvSpPr>
        <p:spPr>
          <a:xfrm>
            <a:off x="916219" y="158290"/>
            <a:ext cx="8089800" cy="896700"/>
          </a:xfrm>
          <a:prstGeom prst="rect">
            <a:avLst/>
          </a:prstGeom>
          <a:noFill/>
          <a:ln>
            <a:noFill/>
          </a:ln>
        </p:spPr>
        <p:txBody>
          <a:bodyPr spcFirstLastPara="1" wrap="square" lIns="91651" tIns="45800" rIns="91651" bIns="45800" anchor="b" anchorCtr="0">
            <a:noAutofit/>
          </a:bodyPr>
          <a:lstStyle/>
          <a:p>
            <a:pPr>
              <a:lnSpc>
                <a:spcPct val="90000"/>
              </a:lnSpc>
              <a:buSzPts val="2700"/>
            </a:pPr>
            <a:r>
              <a:rPr lang="fr-FR" sz="2700" b="1">
                <a:solidFill>
                  <a:srgbClr val="572AD7"/>
                </a:solidFill>
                <a:latin typeface="Zilla Slab"/>
                <a:ea typeface="Zilla Slab"/>
                <a:cs typeface="Zilla Slab"/>
                <a:sym typeface="Zilla Slab"/>
              </a:rPr>
              <a:t>Technologies utilisées</a:t>
            </a:r>
            <a:endParaRPr/>
          </a:p>
        </p:txBody>
      </p:sp>
      <p:pic>
        <p:nvPicPr>
          <p:cNvPr id="275" name="Google Shape;275;p9"/>
          <p:cNvPicPr preferRelativeResize="0"/>
          <p:nvPr/>
        </p:nvPicPr>
        <p:blipFill>
          <a:blip r:embed="rId3">
            <a:alphaModFix/>
          </a:blip>
          <a:stretch>
            <a:fillRect/>
          </a:stretch>
        </p:blipFill>
        <p:spPr>
          <a:xfrm>
            <a:off x="510300" y="1193089"/>
            <a:ext cx="2674851" cy="1537275"/>
          </a:xfrm>
          <a:prstGeom prst="rect">
            <a:avLst/>
          </a:prstGeom>
          <a:noFill/>
          <a:ln>
            <a:noFill/>
          </a:ln>
        </p:spPr>
      </p:pic>
      <p:pic>
        <p:nvPicPr>
          <p:cNvPr id="276" name="Google Shape;276;p9"/>
          <p:cNvPicPr preferRelativeResize="0"/>
          <p:nvPr/>
        </p:nvPicPr>
        <p:blipFill>
          <a:blip r:embed="rId4">
            <a:alphaModFix/>
          </a:blip>
          <a:stretch>
            <a:fillRect/>
          </a:stretch>
        </p:blipFill>
        <p:spPr>
          <a:xfrm>
            <a:off x="4890151" y="4651575"/>
            <a:ext cx="2997832" cy="809475"/>
          </a:xfrm>
          <a:prstGeom prst="rect">
            <a:avLst/>
          </a:prstGeom>
          <a:noFill/>
          <a:ln>
            <a:noFill/>
          </a:ln>
        </p:spPr>
      </p:pic>
      <p:pic>
        <p:nvPicPr>
          <p:cNvPr id="277" name="Google Shape;277;p9"/>
          <p:cNvPicPr preferRelativeResize="0"/>
          <p:nvPr/>
        </p:nvPicPr>
        <p:blipFill>
          <a:blip r:embed="rId5">
            <a:alphaModFix/>
          </a:blip>
          <a:stretch>
            <a:fillRect/>
          </a:stretch>
        </p:blipFill>
        <p:spPr>
          <a:xfrm>
            <a:off x="3649352" y="1523425"/>
            <a:ext cx="3061897" cy="809475"/>
          </a:xfrm>
          <a:prstGeom prst="rect">
            <a:avLst/>
          </a:prstGeom>
          <a:noFill/>
          <a:ln>
            <a:noFill/>
          </a:ln>
        </p:spPr>
      </p:pic>
      <p:pic>
        <p:nvPicPr>
          <p:cNvPr id="278" name="Google Shape;278;p9"/>
          <p:cNvPicPr preferRelativeResize="0"/>
          <p:nvPr/>
        </p:nvPicPr>
        <p:blipFill>
          <a:blip r:embed="rId6">
            <a:alphaModFix/>
          </a:blip>
          <a:stretch>
            <a:fillRect/>
          </a:stretch>
        </p:blipFill>
        <p:spPr>
          <a:xfrm>
            <a:off x="767913" y="2868463"/>
            <a:ext cx="1979003" cy="1210600"/>
          </a:xfrm>
          <a:prstGeom prst="rect">
            <a:avLst/>
          </a:prstGeom>
          <a:noFill/>
          <a:ln>
            <a:noFill/>
          </a:ln>
        </p:spPr>
      </p:pic>
      <p:pic>
        <p:nvPicPr>
          <p:cNvPr id="279" name="Google Shape;279;p9"/>
          <p:cNvPicPr preferRelativeResize="0"/>
          <p:nvPr/>
        </p:nvPicPr>
        <p:blipFill>
          <a:blip r:embed="rId7">
            <a:alphaModFix/>
          </a:blip>
          <a:stretch>
            <a:fillRect/>
          </a:stretch>
        </p:blipFill>
        <p:spPr>
          <a:xfrm>
            <a:off x="3525427" y="2801288"/>
            <a:ext cx="3631772" cy="1210600"/>
          </a:xfrm>
          <a:prstGeom prst="rect">
            <a:avLst/>
          </a:prstGeom>
          <a:noFill/>
          <a:ln>
            <a:noFill/>
          </a:ln>
        </p:spPr>
      </p:pic>
      <p:pic>
        <p:nvPicPr>
          <p:cNvPr id="280" name="Google Shape;280;p9"/>
          <p:cNvPicPr preferRelativeResize="0"/>
          <p:nvPr/>
        </p:nvPicPr>
        <p:blipFill>
          <a:blip r:embed="rId8">
            <a:alphaModFix/>
          </a:blip>
          <a:stretch>
            <a:fillRect/>
          </a:stretch>
        </p:blipFill>
        <p:spPr>
          <a:xfrm>
            <a:off x="686301" y="4651575"/>
            <a:ext cx="3773751" cy="1006100"/>
          </a:xfrm>
          <a:prstGeom prst="rect">
            <a:avLst/>
          </a:prstGeom>
          <a:noFill/>
          <a:ln>
            <a:noFill/>
          </a:ln>
        </p:spPr>
      </p:pic>
      <p:pic>
        <p:nvPicPr>
          <p:cNvPr id="281" name="Google Shape;281;p9"/>
          <p:cNvPicPr preferRelativeResize="0"/>
          <p:nvPr/>
        </p:nvPicPr>
        <p:blipFill>
          <a:blip r:embed="rId9">
            <a:alphaModFix/>
          </a:blip>
          <a:stretch>
            <a:fillRect/>
          </a:stretch>
        </p:blipFill>
        <p:spPr>
          <a:xfrm>
            <a:off x="7538963" y="2762251"/>
            <a:ext cx="3385524" cy="1210600"/>
          </a:xfrm>
          <a:prstGeom prst="rect">
            <a:avLst/>
          </a:prstGeom>
          <a:noFill/>
          <a:ln>
            <a:noFill/>
          </a:ln>
        </p:spPr>
      </p:pic>
      <p:pic>
        <p:nvPicPr>
          <p:cNvPr id="282" name="Google Shape;282;p9"/>
          <p:cNvPicPr preferRelativeResize="0"/>
          <p:nvPr/>
        </p:nvPicPr>
        <p:blipFill>
          <a:blip r:embed="rId10">
            <a:alphaModFix/>
          </a:blip>
          <a:stretch>
            <a:fillRect/>
          </a:stretch>
        </p:blipFill>
        <p:spPr>
          <a:xfrm>
            <a:off x="8318075" y="4552902"/>
            <a:ext cx="3079476" cy="1399775"/>
          </a:xfrm>
          <a:prstGeom prst="rect">
            <a:avLst/>
          </a:prstGeom>
          <a:noFill/>
          <a:ln>
            <a:noFill/>
          </a:ln>
        </p:spPr>
      </p:pic>
      <p:pic>
        <p:nvPicPr>
          <p:cNvPr id="283" name="Google Shape;283;p9"/>
          <p:cNvPicPr preferRelativeResize="0"/>
          <p:nvPr/>
        </p:nvPicPr>
        <p:blipFill>
          <a:blip r:embed="rId11">
            <a:alphaModFix/>
          </a:blip>
          <a:stretch>
            <a:fillRect/>
          </a:stretch>
        </p:blipFill>
        <p:spPr>
          <a:xfrm>
            <a:off x="7175451" y="1460275"/>
            <a:ext cx="4045215" cy="896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daf4e79e7a_0_17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Architecture du projet </a:t>
            </a:r>
            <a:endParaRPr/>
          </a:p>
        </p:txBody>
      </p:sp>
      <p:pic>
        <p:nvPicPr>
          <p:cNvPr id="289" name="Google Shape;289;gdaf4e79e7a_0_177"/>
          <p:cNvPicPr preferRelativeResize="0"/>
          <p:nvPr/>
        </p:nvPicPr>
        <p:blipFill>
          <a:blip r:embed="rId3">
            <a:alphaModFix/>
          </a:blip>
          <a:stretch>
            <a:fillRect/>
          </a:stretch>
        </p:blipFill>
        <p:spPr>
          <a:xfrm>
            <a:off x="2004851" y="1030117"/>
            <a:ext cx="8016312" cy="56201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daf4e79e7a_0_12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Démo</a:t>
            </a:r>
            <a:endParaRPr/>
          </a:p>
        </p:txBody>
      </p:sp>
      <p:pic>
        <p:nvPicPr>
          <p:cNvPr id="295" name="Google Shape;295;gdaf4e79e7a_0_124" title="part1.mkv">
            <a:hlinkClick r:id="rId3"/>
          </p:cNvPr>
          <p:cNvPicPr preferRelativeResize="0"/>
          <p:nvPr/>
        </p:nvPicPr>
        <p:blipFill>
          <a:blip r:embed="rId4">
            <a:alphaModFix/>
          </a:blip>
          <a:stretch>
            <a:fillRect/>
          </a:stretch>
        </p:blipFill>
        <p:spPr>
          <a:xfrm>
            <a:off x="651175" y="1096766"/>
            <a:ext cx="9991440" cy="56201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db9fb39f84_0_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Démo</a:t>
            </a:r>
            <a:endParaRPr/>
          </a:p>
        </p:txBody>
      </p:sp>
      <p:pic>
        <p:nvPicPr>
          <p:cNvPr id="301" name="Google Shape;301;gdb9fb39f84_0_1" title="part2.mkv">
            <a:hlinkClick r:id="rId3"/>
          </p:cNvPr>
          <p:cNvPicPr preferRelativeResize="0"/>
          <p:nvPr/>
        </p:nvPicPr>
        <p:blipFill>
          <a:blip r:embed="rId4">
            <a:alphaModFix/>
          </a:blip>
          <a:stretch>
            <a:fillRect/>
          </a:stretch>
        </p:blipFill>
        <p:spPr>
          <a:xfrm>
            <a:off x="1100275" y="1119417"/>
            <a:ext cx="9991440" cy="56201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db9fb39f84_0_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Démo</a:t>
            </a:r>
            <a:endParaRPr/>
          </a:p>
        </p:txBody>
      </p:sp>
      <p:pic>
        <p:nvPicPr>
          <p:cNvPr id="307" name="Google Shape;307;gdb9fb39f84_0_6" title="part3.mkv">
            <a:hlinkClick r:id="rId3"/>
          </p:cNvPr>
          <p:cNvPicPr preferRelativeResize="0"/>
          <p:nvPr/>
        </p:nvPicPr>
        <p:blipFill>
          <a:blip r:embed="rId4">
            <a:alphaModFix/>
          </a:blip>
          <a:stretch>
            <a:fillRect/>
          </a:stretch>
        </p:blipFill>
        <p:spPr>
          <a:xfrm>
            <a:off x="747500" y="1074092"/>
            <a:ext cx="9991440" cy="56201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title"/>
          </p:nvPr>
        </p:nvSpPr>
        <p:spPr>
          <a:xfrm>
            <a:off x="611926" y="298175"/>
            <a:ext cx="4116900" cy="1009200"/>
          </a:xfrm>
          <a:prstGeom prst="rect">
            <a:avLst/>
          </a:prstGeom>
          <a:noFill/>
          <a:ln>
            <a:noFill/>
          </a:ln>
        </p:spPr>
        <p:txBody>
          <a:bodyPr spcFirstLastPara="1" wrap="square" lIns="91425" tIns="45700" rIns="91425" bIns="45700" anchor="ctr" anchorCtr="0">
            <a:normAutofit/>
          </a:bodyPr>
          <a:lstStyle/>
          <a:p>
            <a:pPr>
              <a:buClr>
                <a:srgbClr val="FFCE1C"/>
              </a:buClr>
              <a:buSzPts val="5400"/>
            </a:pPr>
            <a:r>
              <a:rPr lang="fr-FR"/>
              <a:t>SOMMAIRE</a:t>
            </a:r>
            <a:endParaRPr/>
          </a:p>
        </p:txBody>
      </p:sp>
      <p:pic>
        <p:nvPicPr>
          <p:cNvPr id="76" name="Google Shape;76;p2"/>
          <p:cNvPicPr preferRelativeResize="0"/>
          <p:nvPr/>
        </p:nvPicPr>
        <p:blipFill rotWithShape="1">
          <a:blip r:embed="rId3">
            <a:alphaModFix/>
          </a:blip>
          <a:srcRect/>
          <a:stretch/>
        </p:blipFill>
        <p:spPr>
          <a:xfrm>
            <a:off x="10366748" y="-76199"/>
            <a:ext cx="1651000" cy="2679699"/>
          </a:xfrm>
          <a:prstGeom prst="rect">
            <a:avLst/>
          </a:prstGeom>
          <a:noFill/>
          <a:ln>
            <a:noFill/>
          </a:ln>
        </p:spPr>
      </p:pic>
      <p:pic>
        <p:nvPicPr>
          <p:cNvPr id="77" name="Google Shape;77;p2"/>
          <p:cNvPicPr preferRelativeResize="0"/>
          <p:nvPr/>
        </p:nvPicPr>
        <p:blipFill>
          <a:blip r:embed="rId4">
            <a:alphaModFix/>
          </a:blip>
          <a:stretch>
            <a:fillRect/>
          </a:stretch>
        </p:blipFill>
        <p:spPr>
          <a:xfrm>
            <a:off x="5223251" y="1515275"/>
            <a:ext cx="5067300" cy="838200"/>
          </a:xfrm>
          <a:prstGeom prst="rect">
            <a:avLst/>
          </a:prstGeom>
          <a:noFill/>
          <a:ln>
            <a:noFill/>
          </a:ln>
        </p:spPr>
      </p:pic>
      <p:pic>
        <p:nvPicPr>
          <p:cNvPr id="78" name="Google Shape;78;p2"/>
          <p:cNvPicPr preferRelativeResize="0"/>
          <p:nvPr/>
        </p:nvPicPr>
        <p:blipFill>
          <a:blip r:embed="rId5">
            <a:alphaModFix/>
          </a:blip>
          <a:stretch>
            <a:fillRect/>
          </a:stretch>
        </p:blipFill>
        <p:spPr>
          <a:xfrm>
            <a:off x="2142501" y="2593251"/>
            <a:ext cx="4562475" cy="847725"/>
          </a:xfrm>
          <a:prstGeom prst="rect">
            <a:avLst/>
          </a:prstGeom>
          <a:noFill/>
          <a:ln>
            <a:noFill/>
          </a:ln>
        </p:spPr>
      </p:pic>
      <p:pic>
        <p:nvPicPr>
          <p:cNvPr id="79" name="Google Shape;79;p2"/>
          <p:cNvPicPr preferRelativeResize="0"/>
          <p:nvPr/>
        </p:nvPicPr>
        <p:blipFill>
          <a:blip r:embed="rId6">
            <a:alphaModFix/>
          </a:blip>
          <a:stretch>
            <a:fillRect/>
          </a:stretch>
        </p:blipFill>
        <p:spPr>
          <a:xfrm>
            <a:off x="5218489" y="3669576"/>
            <a:ext cx="5076825" cy="828675"/>
          </a:xfrm>
          <a:prstGeom prst="rect">
            <a:avLst/>
          </a:prstGeom>
          <a:noFill/>
          <a:ln>
            <a:noFill/>
          </a:ln>
        </p:spPr>
      </p:pic>
      <p:pic>
        <p:nvPicPr>
          <p:cNvPr id="80" name="Google Shape;80;p2"/>
          <p:cNvPicPr preferRelativeResize="0"/>
          <p:nvPr/>
        </p:nvPicPr>
        <p:blipFill>
          <a:blip r:embed="rId7">
            <a:alphaModFix/>
          </a:blip>
          <a:stretch>
            <a:fillRect/>
          </a:stretch>
        </p:blipFill>
        <p:spPr>
          <a:xfrm>
            <a:off x="2133601" y="4726851"/>
            <a:ext cx="4391025" cy="876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p:tgtEl>
                                          <p:spTgt spid="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1000"/>
                                        <p:tgtEl>
                                          <p:spTgt spid="7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additive="base">
                                        <p:cTn id="17" dur="1000"/>
                                        <p:tgtEl>
                                          <p:spTgt spid="7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1000"/>
                                        <p:tgtEl>
                                          <p:spTgt spid="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title"/>
          </p:nvPr>
        </p:nvSpPr>
        <p:spPr>
          <a:xfrm>
            <a:off x="795261" y="2739190"/>
            <a:ext cx="10601400" cy="1379700"/>
          </a:xfrm>
          <a:prstGeom prst="rect">
            <a:avLst/>
          </a:prstGeom>
          <a:noFill/>
          <a:ln>
            <a:noFill/>
          </a:ln>
        </p:spPr>
        <p:txBody>
          <a:bodyPr spcFirstLastPara="1" wrap="square" lIns="91425" tIns="45700" rIns="91425" bIns="45700" anchor="ctr" anchorCtr="0">
            <a:noAutofit/>
          </a:bodyPr>
          <a:lstStyle/>
          <a:p>
            <a:pPr>
              <a:buSzPts val="5400"/>
            </a:pPr>
            <a:r>
              <a:rPr lang="fr-FR"/>
              <a:t>Merci pour votre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daf4e79e7a_0_1"/>
          <p:cNvSpPr txBox="1">
            <a:spLocks noGrp="1"/>
          </p:cNvSpPr>
          <p:nvPr>
            <p:ph type="title"/>
          </p:nvPr>
        </p:nvSpPr>
        <p:spPr>
          <a:xfrm>
            <a:off x="818323" y="2323751"/>
            <a:ext cx="6172200" cy="2210400"/>
          </a:xfrm>
          <a:prstGeom prst="rect">
            <a:avLst/>
          </a:prstGeom>
          <a:noFill/>
          <a:ln>
            <a:noFill/>
          </a:ln>
        </p:spPr>
        <p:txBody>
          <a:bodyPr spcFirstLastPara="1" wrap="square" lIns="91425" tIns="45700" rIns="91425" bIns="45700" anchor="ctr" anchorCtr="0">
            <a:normAutofit/>
          </a:bodyPr>
          <a:lstStyle/>
          <a:p>
            <a:pPr>
              <a:buClr>
                <a:srgbClr val="FFCE1C"/>
              </a:buClr>
              <a:buSzPts val="5400"/>
            </a:pPr>
            <a:r>
              <a:rPr lang="fr-FR" dirty="0">
                <a:solidFill>
                  <a:srgbClr val="FFCE1C"/>
                </a:solidFill>
              </a:rPr>
              <a:t>I. </a:t>
            </a:r>
            <a:r>
              <a:rPr lang="fr-FR" dirty="0"/>
              <a:t>INTRODUCTION</a:t>
            </a:r>
            <a:endParaRPr dirty="0"/>
          </a:p>
        </p:txBody>
      </p:sp>
      <p:pic>
        <p:nvPicPr>
          <p:cNvPr id="86" name="Google Shape;86;gdaf4e79e7a_0_1"/>
          <p:cNvPicPr preferRelativeResize="0"/>
          <p:nvPr/>
        </p:nvPicPr>
        <p:blipFill rotWithShape="1">
          <a:blip r:embed="rId3">
            <a:alphaModFix/>
          </a:blip>
          <a:srcRect l="41485" t="5544" r="18504"/>
          <a:stretch/>
        </p:blipFill>
        <p:spPr>
          <a:xfrm>
            <a:off x="7826189" y="2"/>
            <a:ext cx="4361065" cy="6876431"/>
          </a:xfrm>
          <a:custGeom>
            <a:avLst/>
            <a:gdLst/>
            <a:ahLst/>
            <a:cxnLst/>
            <a:rect l="l" t="t" r="r" b="b"/>
            <a:pathLst>
              <a:path w="9637712" h="10458450" extrusionOk="0">
                <a:moveTo>
                  <a:pt x="1606318" y="0"/>
                </a:moveTo>
                <a:lnTo>
                  <a:pt x="9637712" y="0"/>
                </a:lnTo>
                <a:lnTo>
                  <a:pt x="9637712" y="10458450"/>
                </a:lnTo>
                <a:lnTo>
                  <a:pt x="0" y="10458450"/>
                </a:lnTo>
                <a:lnTo>
                  <a:pt x="0" y="1606318"/>
                </a:lnTo>
                <a:cubicBezTo>
                  <a:pt x="0" y="719173"/>
                  <a:pt x="719173" y="0"/>
                  <a:pt x="1606318" y="0"/>
                </a:cubicBezTo>
                <a:close/>
              </a:path>
            </a:pathLst>
          </a:custGeom>
          <a:noFill/>
          <a:ln>
            <a:noFill/>
          </a:ln>
        </p:spPr>
      </p:pic>
      <p:pic>
        <p:nvPicPr>
          <p:cNvPr id="87" name="Google Shape;87;gdaf4e79e7a_0_1"/>
          <p:cNvPicPr preferRelativeResize="0"/>
          <p:nvPr/>
        </p:nvPicPr>
        <p:blipFill rotWithShape="1">
          <a:blip r:embed="rId4">
            <a:alphaModFix/>
          </a:blip>
          <a:srcRect/>
          <a:stretch/>
        </p:blipFill>
        <p:spPr>
          <a:xfrm>
            <a:off x="10138148" y="1"/>
            <a:ext cx="1651000" cy="2679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8"/>
          <p:cNvSpPr txBox="1"/>
          <p:nvPr/>
        </p:nvSpPr>
        <p:spPr>
          <a:xfrm rot="-5400000">
            <a:off x="-747248" y="3262665"/>
            <a:ext cx="2735400" cy="332252"/>
          </a:xfrm>
          <a:prstGeom prst="rect">
            <a:avLst/>
          </a:prstGeom>
          <a:noFill/>
          <a:ln>
            <a:noFill/>
          </a:ln>
        </p:spPr>
        <p:txBody>
          <a:bodyPr spcFirstLastPara="1" wrap="square" lIns="90875" tIns="45425" rIns="90875" bIns="45425" anchor="t" anchorCtr="0">
            <a:spAutoFit/>
          </a:bodyPr>
          <a:lstStyle/>
          <a:p>
            <a:pPr>
              <a:buSzPts val="1563"/>
            </a:pPr>
            <a:r>
              <a:rPr lang="fr-FR" sz="1563">
                <a:solidFill>
                  <a:schemeClr val="lt1"/>
                </a:solidFill>
                <a:latin typeface="Montserrat"/>
                <a:ea typeface="Montserrat"/>
                <a:cs typeface="Montserrat"/>
                <a:sym typeface="Montserrat"/>
              </a:rPr>
              <a:t>INSURANCE REFERENCE</a:t>
            </a:r>
            <a:endParaRPr/>
          </a:p>
        </p:txBody>
      </p:sp>
      <p:sp>
        <p:nvSpPr>
          <p:cNvPr id="95" name="Google Shape;95;p28"/>
          <p:cNvSpPr/>
          <p:nvPr/>
        </p:nvSpPr>
        <p:spPr>
          <a:xfrm>
            <a:off x="786578" y="2061091"/>
            <a:ext cx="5243863" cy="2969014"/>
          </a:xfrm>
          <a:prstGeom prst="round2DiagRect">
            <a:avLst>
              <a:gd name="adj1" fmla="val 16667"/>
              <a:gd name="adj2" fmla="val 0"/>
            </a:avLst>
          </a:prstGeom>
          <a:solidFill>
            <a:schemeClr val="lt1"/>
          </a:solidFill>
          <a:ln>
            <a:noFill/>
          </a:ln>
        </p:spPr>
        <p:txBody>
          <a:bodyPr spcFirstLastPara="1" wrap="square" lIns="86825" tIns="86825" rIns="86825" bIns="86825" anchor="ctr" anchorCtr="0">
            <a:noAutofit/>
          </a:bodyPr>
          <a:lstStyle/>
          <a:p>
            <a:pPr marL="152397">
              <a:lnSpc>
                <a:spcPct val="150000"/>
              </a:lnSpc>
              <a:buClr>
                <a:schemeClr val="dk1"/>
              </a:buClr>
              <a:buSzPts val="1200"/>
            </a:pPr>
            <a:r>
              <a:rPr lang="fr-FR" dirty="0">
                <a:solidFill>
                  <a:schemeClr val="dk1"/>
                </a:solidFill>
                <a:latin typeface="Montserrat"/>
                <a:ea typeface="Montserrat"/>
                <a:cs typeface="Montserrat"/>
                <a:sym typeface="Montserrat"/>
              </a:rPr>
              <a:t>Notre stage de fin d’étude est réalisé en sein de TouchLink qui est une agence digitale spécialisé dans :</a:t>
            </a:r>
          </a:p>
          <a:p>
            <a:pPr marL="438147" indent="-285750">
              <a:lnSpc>
                <a:spcPct val="150000"/>
              </a:lnSpc>
              <a:buClr>
                <a:schemeClr val="dk1"/>
              </a:buClr>
              <a:buSzPts val="1200"/>
              <a:buFont typeface="Arial" panose="020B0604020202020204" pitchFamily="34" charset="0"/>
              <a:buChar char="•"/>
            </a:pPr>
            <a:r>
              <a:rPr lang="fr-FR" dirty="0">
                <a:solidFill>
                  <a:schemeClr val="dk1"/>
                </a:solidFill>
                <a:latin typeface="Montserrat"/>
                <a:ea typeface="Montserrat"/>
                <a:cs typeface="Montserrat"/>
                <a:sym typeface="Montserrat"/>
              </a:rPr>
              <a:t>développement web et mobile</a:t>
            </a:r>
          </a:p>
          <a:p>
            <a:pPr marL="438147" indent="-285750">
              <a:lnSpc>
                <a:spcPct val="150000"/>
              </a:lnSpc>
              <a:buClr>
                <a:schemeClr val="dk1"/>
              </a:buClr>
              <a:buSzPts val="1200"/>
              <a:buFont typeface="Arial" panose="020B0604020202020204" pitchFamily="34" charset="0"/>
              <a:buChar char="•"/>
            </a:pPr>
            <a:r>
              <a:rPr lang="fr-FR" dirty="0">
                <a:solidFill>
                  <a:schemeClr val="dk1"/>
                </a:solidFill>
                <a:latin typeface="Montserrat"/>
                <a:ea typeface="Montserrat"/>
                <a:cs typeface="Montserrat"/>
                <a:sym typeface="Montserrat"/>
              </a:rPr>
              <a:t>Marketing digital</a:t>
            </a:r>
          </a:p>
          <a:p>
            <a:pPr marL="438147" indent="-285750">
              <a:lnSpc>
                <a:spcPct val="150000"/>
              </a:lnSpc>
              <a:buClr>
                <a:schemeClr val="dk1"/>
              </a:buClr>
              <a:buSzPts val="1200"/>
              <a:buFont typeface="Arial" panose="020B0604020202020204" pitchFamily="34" charset="0"/>
              <a:buChar char="•"/>
            </a:pPr>
            <a:r>
              <a:rPr lang="fr-FR" dirty="0">
                <a:solidFill>
                  <a:schemeClr val="dk1"/>
                </a:solidFill>
                <a:latin typeface="Montserrat"/>
                <a:ea typeface="Montserrat"/>
                <a:cs typeface="Montserrat"/>
                <a:sym typeface="Montserrat"/>
              </a:rPr>
              <a:t>design graphique</a:t>
            </a:r>
          </a:p>
          <a:p>
            <a:pPr marL="438147" indent="-285750">
              <a:lnSpc>
                <a:spcPct val="150000"/>
              </a:lnSpc>
              <a:buClr>
                <a:schemeClr val="dk1"/>
              </a:buClr>
              <a:buSzPts val="1200"/>
              <a:buFont typeface="Arial" panose="020B0604020202020204" pitchFamily="34" charset="0"/>
              <a:buChar char="•"/>
            </a:pPr>
            <a:r>
              <a:rPr lang="fr-FR" dirty="0">
                <a:solidFill>
                  <a:schemeClr val="dk1"/>
                </a:solidFill>
                <a:latin typeface="Montserrat"/>
                <a:ea typeface="Montserrat"/>
                <a:cs typeface="Montserrat"/>
                <a:sym typeface="Montserrat"/>
              </a:rPr>
              <a:t>content marketing</a:t>
            </a:r>
            <a:endParaRPr dirty="0">
              <a:solidFill>
                <a:schemeClr val="dk1"/>
              </a:solidFill>
              <a:latin typeface="Montserrat"/>
              <a:ea typeface="Montserrat"/>
              <a:cs typeface="Montserrat"/>
              <a:sym typeface="Montserrat"/>
            </a:endParaRPr>
          </a:p>
        </p:txBody>
      </p:sp>
      <p:sp>
        <p:nvSpPr>
          <p:cNvPr id="96" name="Google Shape;96;p28"/>
          <p:cNvSpPr/>
          <p:nvPr/>
        </p:nvSpPr>
        <p:spPr>
          <a:xfrm>
            <a:off x="852137" y="1378395"/>
            <a:ext cx="3896003" cy="449501"/>
          </a:xfrm>
          <a:prstGeom prst="rect">
            <a:avLst/>
          </a:prstGeom>
          <a:noFill/>
          <a:ln>
            <a:noFill/>
          </a:ln>
        </p:spPr>
        <p:txBody>
          <a:bodyPr spcFirstLastPara="1" wrap="square" lIns="86825" tIns="86825" rIns="86825" bIns="86825" anchor="ctr" anchorCtr="0">
            <a:noAutofit/>
          </a:bodyPr>
          <a:lstStyle/>
          <a:p>
            <a:pPr>
              <a:buSzPts val="1368"/>
            </a:pPr>
            <a:r>
              <a:rPr lang="fr-FR" sz="1368" b="1" dirty="0">
                <a:solidFill>
                  <a:srgbClr val="572AD7"/>
                </a:solidFill>
                <a:latin typeface="Montserrat"/>
                <a:ea typeface="Montserrat"/>
                <a:cs typeface="Montserrat"/>
                <a:sym typeface="Montserrat"/>
              </a:rPr>
              <a:t>TouchLink</a:t>
            </a:r>
            <a:endParaRPr sz="1368" b="1" dirty="0">
              <a:solidFill>
                <a:srgbClr val="572AD7"/>
              </a:solidFill>
              <a:latin typeface="Montserrat"/>
              <a:ea typeface="Montserrat"/>
              <a:cs typeface="Montserrat"/>
              <a:sym typeface="Montserrat"/>
            </a:endParaRPr>
          </a:p>
        </p:txBody>
      </p:sp>
      <p:sp>
        <p:nvSpPr>
          <p:cNvPr id="97" name="Google Shape;97;p28"/>
          <p:cNvSpPr txBox="1"/>
          <p:nvPr/>
        </p:nvSpPr>
        <p:spPr>
          <a:xfrm>
            <a:off x="857743" y="684963"/>
            <a:ext cx="8356800" cy="666900"/>
          </a:xfrm>
          <a:prstGeom prst="rect">
            <a:avLst/>
          </a:prstGeom>
          <a:noFill/>
          <a:ln>
            <a:noFill/>
          </a:ln>
        </p:spPr>
        <p:txBody>
          <a:bodyPr spcFirstLastPara="1" wrap="square" lIns="91651" tIns="45800" rIns="91651" bIns="45800" anchor="b" anchorCtr="0">
            <a:noAutofit/>
          </a:bodyPr>
          <a:lstStyle/>
          <a:p>
            <a:pPr>
              <a:lnSpc>
                <a:spcPct val="90000"/>
              </a:lnSpc>
              <a:buSzPts val="3200"/>
            </a:pPr>
            <a:r>
              <a:rPr lang="fr-FR" sz="3200" dirty="0">
                <a:solidFill>
                  <a:srgbClr val="572AD7"/>
                </a:solidFill>
                <a:latin typeface="Zilla Slab"/>
                <a:ea typeface="Zilla Slab"/>
                <a:cs typeface="Zilla Slab"/>
                <a:sym typeface="Zilla Slab"/>
              </a:rPr>
              <a:t>Introduction Générale</a:t>
            </a:r>
          </a:p>
          <a:p>
            <a:pPr>
              <a:lnSpc>
                <a:spcPct val="90000"/>
              </a:lnSpc>
              <a:buSzPts val="2400"/>
            </a:pPr>
            <a:r>
              <a:rPr lang="fr-FR" sz="2400" dirty="0">
                <a:solidFill>
                  <a:schemeClr val="accent4"/>
                </a:solidFill>
                <a:latin typeface="Montserrat"/>
                <a:ea typeface="Montserrat"/>
                <a:cs typeface="Montserrat"/>
                <a:sym typeface="Montserrat"/>
              </a:rPr>
              <a:t>Organisme d’accueil</a:t>
            </a:r>
            <a:endParaRPr sz="2400" dirty="0">
              <a:solidFill>
                <a:schemeClr val="accent4"/>
              </a:solidFill>
              <a:latin typeface="Montserrat"/>
              <a:ea typeface="Montserrat"/>
              <a:cs typeface="Montserrat"/>
              <a:sym typeface="Montserrat"/>
            </a:endParaRPr>
          </a:p>
        </p:txBody>
      </p:sp>
      <p:pic>
        <p:nvPicPr>
          <p:cNvPr id="3" name="Picture 2" descr="Logo&#10;&#10;Description automatically generated with medium confidence">
            <a:extLst>
              <a:ext uri="{FF2B5EF4-FFF2-40B4-BE49-F238E27FC236}">
                <a16:creationId xmlns:a16="http://schemas.microsoft.com/office/drawing/2014/main" id="{CBB2AAA6-2651-4CCD-B9FF-1B8831FBA1DE}"/>
              </a:ext>
            </a:extLst>
          </p:cNvPr>
          <p:cNvPicPr>
            <a:picLocks noChangeAspect="1"/>
          </p:cNvPicPr>
          <p:nvPr/>
        </p:nvPicPr>
        <p:blipFill>
          <a:blip r:embed="rId3"/>
          <a:stretch>
            <a:fillRect/>
          </a:stretch>
        </p:blipFill>
        <p:spPr>
          <a:xfrm>
            <a:off x="6883839" y="2766450"/>
            <a:ext cx="4521583" cy="1324682"/>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8"/>
          <p:cNvSpPr txBox="1"/>
          <p:nvPr/>
        </p:nvSpPr>
        <p:spPr>
          <a:xfrm rot="-5400000">
            <a:off x="-747248" y="3262665"/>
            <a:ext cx="2735400" cy="332252"/>
          </a:xfrm>
          <a:prstGeom prst="rect">
            <a:avLst/>
          </a:prstGeom>
          <a:noFill/>
          <a:ln>
            <a:noFill/>
          </a:ln>
        </p:spPr>
        <p:txBody>
          <a:bodyPr spcFirstLastPara="1" wrap="square" lIns="90875" tIns="45425" rIns="90875" bIns="45425" anchor="t" anchorCtr="0">
            <a:spAutoFit/>
          </a:bodyPr>
          <a:lstStyle/>
          <a:p>
            <a:pPr>
              <a:buSzPts val="1563"/>
            </a:pPr>
            <a:r>
              <a:rPr lang="fr-FR" sz="1563">
                <a:solidFill>
                  <a:schemeClr val="lt1"/>
                </a:solidFill>
                <a:latin typeface="Montserrat"/>
                <a:ea typeface="Montserrat"/>
                <a:cs typeface="Montserrat"/>
                <a:sym typeface="Montserrat"/>
              </a:rPr>
              <a:t>INSURANCE REFERENCE</a:t>
            </a:r>
            <a:endParaRPr/>
          </a:p>
        </p:txBody>
      </p:sp>
      <p:sp>
        <p:nvSpPr>
          <p:cNvPr id="95" name="Google Shape;95;p28"/>
          <p:cNvSpPr/>
          <p:nvPr/>
        </p:nvSpPr>
        <p:spPr>
          <a:xfrm>
            <a:off x="620452" y="2139999"/>
            <a:ext cx="5475548" cy="2577584"/>
          </a:xfrm>
          <a:prstGeom prst="round2DiagRect">
            <a:avLst>
              <a:gd name="adj1" fmla="val 16667"/>
              <a:gd name="adj2" fmla="val 0"/>
            </a:avLst>
          </a:prstGeom>
          <a:solidFill>
            <a:schemeClr val="lt1"/>
          </a:solidFill>
          <a:ln>
            <a:noFill/>
          </a:ln>
        </p:spPr>
        <p:txBody>
          <a:bodyPr spcFirstLastPara="1" wrap="square" lIns="86825" tIns="86825" rIns="86825" bIns="86825" anchor="ctr" anchorCtr="0">
            <a:noAutofit/>
          </a:bodyPr>
          <a:lstStyle/>
          <a:p>
            <a:pPr marL="152397" algn="just">
              <a:lnSpc>
                <a:spcPct val="150000"/>
              </a:lnSpc>
              <a:buClr>
                <a:schemeClr val="dk1"/>
              </a:buClr>
              <a:buSzPts val="1200"/>
            </a:pPr>
            <a:r>
              <a:rPr lang="fr-FR" b="1" dirty="0">
                <a:solidFill>
                  <a:schemeClr val="dk1"/>
                </a:solidFill>
                <a:latin typeface="Montserrat"/>
                <a:ea typeface="Montserrat"/>
                <a:cs typeface="Montserrat"/>
                <a:sym typeface="Montserrat"/>
              </a:rPr>
              <a:t>MedEspoir </a:t>
            </a:r>
            <a:r>
              <a:rPr lang="fr-FR" dirty="0">
                <a:solidFill>
                  <a:schemeClr val="dk1"/>
                </a:solidFill>
                <a:latin typeface="Montserrat"/>
                <a:ea typeface="Montserrat"/>
                <a:cs typeface="Montserrat"/>
                <a:sym typeface="Montserrat"/>
              </a:rPr>
              <a:t>qui’ est une agence de tourisme médicale et le client de notre projet veut avoir un présence dans le web, donc il été notre mission de mettre en place un solution e-commerce représenter dans une application web de vente en ligne avec l’</a:t>
            </a:r>
            <a:r>
              <a:rPr lang="fr-FR" dirty="0" err="1">
                <a:solidFill>
                  <a:schemeClr val="dk1"/>
                </a:solidFill>
                <a:latin typeface="Montserrat"/>
                <a:ea typeface="Montserrat"/>
                <a:cs typeface="Montserrat"/>
                <a:sym typeface="Montserrat"/>
              </a:rPr>
              <a:t>integration</a:t>
            </a:r>
            <a:r>
              <a:rPr lang="fr-FR" dirty="0">
                <a:solidFill>
                  <a:schemeClr val="dk1"/>
                </a:solidFill>
                <a:latin typeface="Montserrat"/>
                <a:ea typeface="Montserrat"/>
                <a:cs typeface="Montserrat"/>
                <a:sym typeface="Montserrat"/>
              </a:rPr>
              <a:t> d’un module de paiement en ligne.</a:t>
            </a:r>
            <a:endParaRPr lang="fr-FR" b="1" dirty="0">
              <a:solidFill>
                <a:schemeClr val="dk1"/>
              </a:solidFill>
              <a:latin typeface="Montserrat"/>
              <a:ea typeface="Montserrat"/>
              <a:cs typeface="Montserrat"/>
              <a:sym typeface="Montserrat"/>
            </a:endParaRPr>
          </a:p>
        </p:txBody>
      </p:sp>
      <p:sp>
        <p:nvSpPr>
          <p:cNvPr id="97" name="Google Shape;97;p28"/>
          <p:cNvSpPr txBox="1"/>
          <p:nvPr/>
        </p:nvSpPr>
        <p:spPr>
          <a:xfrm>
            <a:off x="857743" y="684963"/>
            <a:ext cx="8356800" cy="666900"/>
          </a:xfrm>
          <a:prstGeom prst="rect">
            <a:avLst/>
          </a:prstGeom>
          <a:noFill/>
          <a:ln>
            <a:noFill/>
          </a:ln>
        </p:spPr>
        <p:txBody>
          <a:bodyPr spcFirstLastPara="1" wrap="square" lIns="91651" tIns="45800" rIns="91651" bIns="45800" anchor="b" anchorCtr="0">
            <a:noAutofit/>
          </a:bodyPr>
          <a:lstStyle/>
          <a:p>
            <a:pPr>
              <a:lnSpc>
                <a:spcPct val="90000"/>
              </a:lnSpc>
              <a:buSzPts val="3200"/>
            </a:pPr>
            <a:r>
              <a:rPr lang="fr-FR" sz="3200" dirty="0">
                <a:solidFill>
                  <a:srgbClr val="572AD7"/>
                </a:solidFill>
                <a:latin typeface="Zilla Slab"/>
                <a:ea typeface="Zilla Slab"/>
                <a:cs typeface="Zilla Slab"/>
                <a:sym typeface="Zilla Slab"/>
              </a:rPr>
              <a:t>Introduction Générale</a:t>
            </a:r>
          </a:p>
          <a:p>
            <a:pPr>
              <a:lnSpc>
                <a:spcPct val="90000"/>
              </a:lnSpc>
              <a:buSzPts val="2400"/>
            </a:pPr>
            <a:r>
              <a:rPr lang="fr-FR" sz="2400" dirty="0">
                <a:solidFill>
                  <a:schemeClr val="accent4"/>
                </a:solidFill>
                <a:latin typeface="Montserrat"/>
                <a:ea typeface="Montserrat"/>
                <a:cs typeface="Montserrat"/>
                <a:sym typeface="Montserrat"/>
              </a:rPr>
              <a:t>Présentation du projet</a:t>
            </a:r>
            <a:endParaRPr sz="2400" dirty="0">
              <a:solidFill>
                <a:schemeClr val="accent4"/>
              </a:solidFill>
              <a:latin typeface="Montserrat"/>
              <a:ea typeface="Montserrat"/>
              <a:cs typeface="Montserrat"/>
              <a:sym typeface="Montserrat"/>
            </a:endParaRPr>
          </a:p>
        </p:txBody>
      </p:sp>
      <p:pic>
        <p:nvPicPr>
          <p:cNvPr id="9" name="Picture 8">
            <a:extLst>
              <a:ext uri="{FF2B5EF4-FFF2-40B4-BE49-F238E27FC236}">
                <a16:creationId xmlns:a16="http://schemas.microsoft.com/office/drawing/2014/main" id="{D4A97172-7BE0-40BA-95D2-4FEF6A8754A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5268" y="2711876"/>
            <a:ext cx="3638550" cy="1433830"/>
          </a:xfrm>
          <a:prstGeom prst="rect">
            <a:avLst/>
          </a:prstGeom>
          <a:noFill/>
          <a:ln>
            <a:noFill/>
          </a:ln>
        </p:spPr>
      </p:pic>
    </p:spTree>
    <p:extLst>
      <p:ext uri="{BB962C8B-B14F-4D97-AF65-F5344CB8AC3E}">
        <p14:creationId xmlns:p14="http://schemas.microsoft.com/office/powerpoint/2010/main" val="304502306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c78d4791cd_0_1"/>
          <p:cNvSpPr txBox="1">
            <a:spLocks noGrp="1"/>
          </p:cNvSpPr>
          <p:nvPr>
            <p:ph type="title"/>
          </p:nvPr>
        </p:nvSpPr>
        <p:spPr>
          <a:xfrm>
            <a:off x="818323" y="2323751"/>
            <a:ext cx="6172200" cy="2210400"/>
          </a:xfrm>
          <a:prstGeom prst="rect">
            <a:avLst/>
          </a:prstGeom>
          <a:noFill/>
          <a:ln>
            <a:noFill/>
          </a:ln>
        </p:spPr>
        <p:txBody>
          <a:bodyPr spcFirstLastPara="1" wrap="square" lIns="91425" tIns="45700" rIns="91425" bIns="45700" anchor="ctr" anchorCtr="0">
            <a:normAutofit/>
          </a:bodyPr>
          <a:lstStyle/>
          <a:p>
            <a:pPr>
              <a:buClr>
                <a:srgbClr val="FFCE1C"/>
              </a:buClr>
              <a:buSzPts val="5400"/>
            </a:pPr>
            <a:r>
              <a:rPr lang="fr-FR">
                <a:solidFill>
                  <a:srgbClr val="FFCE1C"/>
                </a:solidFill>
              </a:rPr>
              <a:t>II. </a:t>
            </a:r>
            <a:r>
              <a:rPr lang="fr-FR"/>
              <a:t>SPÉCIFICATION DES BESOINS</a:t>
            </a:r>
            <a:endParaRPr/>
          </a:p>
        </p:txBody>
      </p:sp>
      <p:pic>
        <p:nvPicPr>
          <p:cNvPr id="115" name="Google Shape;115;gc78d4791cd_0_1"/>
          <p:cNvPicPr preferRelativeResize="0"/>
          <p:nvPr/>
        </p:nvPicPr>
        <p:blipFill rotWithShape="1">
          <a:blip r:embed="rId3">
            <a:alphaModFix/>
          </a:blip>
          <a:srcRect l="41485" t="5544" r="18504"/>
          <a:stretch/>
        </p:blipFill>
        <p:spPr>
          <a:xfrm>
            <a:off x="7826189" y="2"/>
            <a:ext cx="4361065" cy="6876431"/>
          </a:xfrm>
          <a:custGeom>
            <a:avLst/>
            <a:gdLst/>
            <a:ahLst/>
            <a:cxnLst/>
            <a:rect l="l" t="t" r="r" b="b"/>
            <a:pathLst>
              <a:path w="9637712" h="10458450" extrusionOk="0">
                <a:moveTo>
                  <a:pt x="1606318" y="0"/>
                </a:moveTo>
                <a:lnTo>
                  <a:pt x="9637712" y="0"/>
                </a:lnTo>
                <a:lnTo>
                  <a:pt x="9637712" y="10458450"/>
                </a:lnTo>
                <a:lnTo>
                  <a:pt x="0" y="10458450"/>
                </a:lnTo>
                <a:lnTo>
                  <a:pt x="0" y="1606318"/>
                </a:lnTo>
                <a:cubicBezTo>
                  <a:pt x="0" y="719173"/>
                  <a:pt x="719173" y="0"/>
                  <a:pt x="1606318" y="0"/>
                </a:cubicBezTo>
                <a:close/>
              </a:path>
            </a:pathLst>
          </a:custGeom>
          <a:noFill/>
          <a:ln>
            <a:noFill/>
          </a:ln>
        </p:spPr>
      </p:pic>
      <p:pic>
        <p:nvPicPr>
          <p:cNvPr id="116" name="Google Shape;116;gc78d4791cd_0_1"/>
          <p:cNvPicPr preferRelativeResize="0"/>
          <p:nvPr/>
        </p:nvPicPr>
        <p:blipFill rotWithShape="1">
          <a:blip r:embed="rId4">
            <a:alphaModFix/>
          </a:blip>
          <a:srcRect/>
          <a:stretch/>
        </p:blipFill>
        <p:spPr>
          <a:xfrm>
            <a:off x="10138148" y="1"/>
            <a:ext cx="1651000" cy="2679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c78d4791cd_0_4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Identification des acteurs</a:t>
            </a:r>
            <a:endParaRPr/>
          </a:p>
        </p:txBody>
      </p:sp>
      <p:pic>
        <p:nvPicPr>
          <p:cNvPr id="122" name="Google Shape;122;gc78d4791cd_0_41"/>
          <p:cNvPicPr preferRelativeResize="0"/>
          <p:nvPr/>
        </p:nvPicPr>
        <p:blipFill>
          <a:blip r:embed="rId3">
            <a:alphaModFix/>
          </a:blip>
          <a:stretch>
            <a:fillRect/>
          </a:stretch>
        </p:blipFill>
        <p:spPr>
          <a:xfrm>
            <a:off x="4244275" y="2707191"/>
            <a:ext cx="3429000" cy="1905000"/>
          </a:xfrm>
          <a:prstGeom prst="rect">
            <a:avLst/>
          </a:prstGeom>
          <a:noFill/>
          <a:ln>
            <a:noFill/>
          </a:ln>
        </p:spPr>
      </p:pic>
      <p:sp>
        <p:nvSpPr>
          <p:cNvPr id="123" name="Google Shape;123;gc78d4791cd_0_41"/>
          <p:cNvSpPr/>
          <p:nvPr/>
        </p:nvSpPr>
        <p:spPr>
          <a:xfrm rot="-9492857" flipH="1">
            <a:off x="3153397" y="2473601"/>
            <a:ext cx="1423467" cy="365504"/>
          </a:xfrm>
          <a:prstGeom prst="leftArrow">
            <a:avLst>
              <a:gd name="adj1" fmla="val 50000"/>
              <a:gd name="adj2" fmla="val 50000"/>
            </a:avLst>
          </a:prstGeom>
          <a:solidFill>
            <a:srgbClr val="FFCE1C"/>
          </a:solidFill>
          <a:ln>
            <a:noFill/>
          </a:ln>
        </p:spPr>
        <p:txBody>
          <a:bodyPr spcFirstLastPara="1" wrap="square" lIns="91425" tIns="91425" rIns="91425" bIns="91425" anchor="ctr" anchorCtr="0">
            <a:noAutofit/>
          </a:bodyPr>
          <a:lstStyle/>
          <a:p>
            <a:endParaRPr/>
          </a:p>
        </p:txBody>
      </p:sp>
      <p:sp>
        <p:nvSpPr>
          <p:cNvPr id="124" name="Google Shape;124;gc78d4791cd_0_41"/>
          <p:cNvSpPr/>
          <p:nvPr/>
        </p:nvSpPr>
        <p:spPr>
          <a:xfrm rot="9840389" flipH="1">
            <a:off x="3288463" y="4616552"/>
            <a:ext cx="1423083" cy="365393"/>
          </a:xfrm>
          <a:prstGeom prst="leftArrow">
            <a:avLst>
              <a:gd name="adj1" fmla="val 50000"/>
              <a:gd name="adj2" fmla="val 50000"/>
            </a:avLst>
          </a:prstGeom>
          <a:solidFill>
            <a:srgbClr val="FFCE1C"/>
          </a:solidFill>
          <a:ln>
            <a:noFill/>
          </a:ln>
        </p:spPr>
        <p:txBody>
          <a:bodyPr spcFirstLastPara="1" wrap="square" lIns="91425" tIns="91425" rIns="91425" bIns="91425" anchor="ctr" anchorCtr="0">
            <a:noAutofit/>
          </a:bodyPr>
          <a:lstStyle/>
          <a:p>
            <a:endParaRPr/>
          </a:p>
        </p:txBody>
      </p:sp>
      <p:sp>
        <p:nvSpPr>
          <p:cNvPr id="125" name="Google Shape;125;gc78d4791cd_0_41"/>
          <p:cNvSpPr/>
          <p:nvPr/>
        </p:nvSpPr>
        <p:spPr>
          <a:xfrm rot="-1096014" flipH="1">
            <a:off x="7366938" y="2502631"/>
            <a:ext cx="1423221" cy="365151"/>
          </a:xfrm>
          <a:prstGeom prst="leftArrow">
            <a:avLst>
              <a:gd name="adj1" fmla="val 50000"/>
              <a:gd name="adj2" fmla="val 50000"/>
            </a:avLst>
          </a:prstGeom>
          <a:solidFill>
            <a:srgbClr val="FFCE1C"/>
          </a:solidFill>
          <a:ln>
            <a:noFill/>
          </a:ln>
        </p:spPr>
        <p:txBody>
          <a:bodyPr spcFirstLastPara="1" wrap="square" lIns="91425" tIns="91425" rIns="91425" bIns="91425" anchor="ctr" anchorCtr="0">
            <a:noAutofit/>
          </a:bodyPr>
          <a:lstStyle/>
          <a:p>
            <a:endParaRPr/>
          </a:p>
        </p:txBody>
      </p:sp>
      <p:sp>
        <p:nvSpPr>
          <p:cNvPr id="126" name="Google Shape;126;gc78d4791cd_0_41"/>
          <p:cNvSpPr/>
          <p:nvPr/>
        </p:nvSpPr>
        <p:spPr>
          <a:xfrm rot="1203938" flipH="1">
            <a:off x="7499085" y="4466513"/>
            <a:ext cx="1423507" cy="365392"/>
          </a:xfrm>
          <a:prstGeom prst="leftArrow">
            <a:avLst>
              <a:gd name="adj1" fmla="val 50000"/>
              <a:gd name="adj2" fmla="val 50000"/>
            </a:avLst>
          </a:prstGeom>
          <a:solidFill>
            <a:srgbClr val="FFCE1C"/>
          </a:solidFill>
          <a:ln>
            <a:noFill/>
          </a:ln>
        </p:spPr>
        <p:txBody>
          <a:bodyPr spcFirstLastPara="1" wrap="square" lIns="91425" tIns="91425" rIns="91425" bIns="91425" anchor="ctr" anchorCtr="0">
            <a:noAutofit/>
          </a:bodyPr>
          <a:lstStyle/>
          <a:p>
            <a:endParaRPr/>
          </a:p>
        </p:txBody>
      </p:sp>
      <p:pic>
        <p:nvPicPr>
          <p:cNvPr id="127" name="Google Shape;127;gc78d4791cd_0_41"/>
          <p:cNvPicPr preferRelativeResize="0"/>
          <p:nvPr/>
        </p:nvPicPr>
        <p:blipFill>
          <a:blip r:embed="rId4">
            <a:alphaModFix/>
          </a:blip>
          <a:stretch>
            <a:fillRect/>
          </a:stretch>
        </p:blipFill>
        <p:spPr>
          <a:xfrm>
            <a:off x="1119675" y="1320351"/>
            <a:ext cx="1769800" cy="1769800"/>
          </a:xfrm>
          <a:prstGeom prst="rect">
            <a:avLst/>
          </a:prstGeom>
          <a:noFill/>
          <a:ln>
            <a:noFill/>
          </a:ln>
        </p:spPr>
      </p:pic>
      <p:pic>
        <p:nvPicPr>
          <p:cNvPr id="128" name="Google Shape;128;gc78d4791cd_0_41"/>
          <p:cNvPicPr preferRelativeResize="0"/>
          <p:nvPr/>
        </p:nvPicPr>
        <p:blipFill>
          <a:blip r:embed="rId5">
            <a:alphaModFix/>
          </a:blip>
          <a:stretch>
            <a:fillRect/>
          </a:stretch>
        </p:blipFill>
        <p:spPr>
          <a:xfrm>
            <a:off x="1193275" y="4096113"/>
            <a:ext cx="1769800" cy="1769800"/>
          </a:xfrm>
          <a:prstGeom prst="rect">
            <a:avLst/>
          </a:prstGeom>
          <a:noFill/>
          <a:ln>
            <a:noFill/>
          </a:ln>
        </p:spPr>
      </p:pic>
      <p:pic>
        <p:nvPicPr>
          <p:cNvPr id="129" name="Google Shape;129;gc78d4791cd_0_41"/>
          <p:cNvPicPr preferRelativeResize="0"/>
          <p:nvPr/>
        </p:nvPicPr>
        <p:blipFill>
          <a:blip r:embed="rId6">
            <a:alphaModFix/>
          </a:blip>
          <a:stretch>
            <a:fillRect/>
          </a:stretch>
        </p:blipFill>
        <p:spPr>
          <a:xfrm>
            <a:off x="9186200" y="1467575"/>
            <a:ext cx="1905000" cy="1905000"/>
          </a:xfrm>
          <a:prstGeom prst="rect">
            <a:avLst/>
          </a:prstGeom>
          <a:noFill/>
          <a:ln>
            <a:noFill/>
          </a:ln>
        </p:spPr>
      </p:pic>
      <p:pic>
        <p:nvPicPr>
          <p:cNvPr id="130" name="Google Shape;130;gc78d4791cd_0_41"/>
          <p:cNvPicPr preferRelativeResize="0"/>
          <p:nvPr/>
        </p:nvPicPr>
        <p:blipFill>
          <a:blip r:embed="rId7">
            <a:alphaModFix/>
          </a:blip>
          <a:stretch>
            <a:fillRect/>
          </a:stretch>
        </p:blipFill>
        <p:spPr>
          <a:xfrm>
            <a:off x="9190075" y="4073026"/>
            <a:ext cx="1971800" cy="1971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1000"/>
                                        <p:tgtEl>
                                          <p:spTgt spid="1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10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1000"/>
                                        <p:tgtEl>
                                          <p:spTgt spid="1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1000"/>
                                        <p:tgtEl>
                                          <p:spTgt spid="128"/>
                                        </p:tgtEl>
                                      </p:cBhvr>
                                    </p:animEffect>
                                  </p:childTnLst>
                                </p:cTn>
                              </p:par>
                              <p:par>
                                <p:cTn id="24" presetID="10" presetClass="entr" presetSubtype="0" fill="hold" nodeType="with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10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1000"/>
                                        <p:tgtEl>
                                          <p:spTgt spid="126"/>
                                        </p:tgtEl>
                                      </p:cBhvr>
                                    </p:animEffect>
                                  </p:childTnLst>
                                </p:cTn>
                              </p:par>
                              <p:par>
                                <p:cTn id="32" presetID="10" presetClass="entr" presetSubtype="0" fill="hold"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c78d4791cd_0_3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a:buSzPct val="100000"/>
            </a:pPr>
            <a:r>
              <a:rPr lang="fr-FR"/>
              <a:t>Diagramme des cas d’utilisation général</a:t>
            </a:r>
            <a:endParaRPr/>
          </a:p>
        </p:txBody>
      </p:sp>
      <p:pic>
        <p:nvPicPr>
          <p:cNvPr id="136" name="Google Shape;136;gc78d4791cd_0_31"/>
          <p:cNvPicPr preferRelativeResize="0"/>
          <p:nvPr/>
        </p:nvPicPr>
        <p:blipFill>
          <a:blip r:embed="rId3">
            <a:alphaModFix/>
          </a:blip>
          <a:stretch>
            <a:fillRect/>
          </a:stretch>
        </p:blipFill>
        <p:spPr>
          <a:xfrm>
            <a:off x="2860013" y="1118492"/>
            <a:ext cx="6846883" cy="56201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Conception personnalisé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ception personnalisé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Conception personnalisé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1720</Words>
  <Application>Microsoft Office PowerPoint</Application>
  <PresentationFormat>Widescreen</PresentationFormat>
  <Paragraphs>141</Paragraphs>
  <Slides>30</Slides>
  <Notes>30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Calibri</vt:lpstr>
      <vt:lpstr>Arial</vt:lpstr>
      <vt:lpstr>Calibri Light</vt:lpstr>
      <vt:lpstr>Montserrat</vt:lpstr>
      <vt:lpstr>Zilla Slab</vt:lpstr>
      <vt:lpstr>Conception personnalisée</vt:lpstr>
      <vt:lpstr>1_Conception personnalisée</vt:lpstr>
      <vt:lpstr>5_Conception personnalisée</vt:lpstr>
      <vt:lpstr>Office Theme</vt:lpstr>
      <vt:lpstr>Mise en Place d’une Solution e-Commerce « MedEspoir Shop » avec Module de Paiement en Ligne</vt:lpstr>
      <vt:lpstr>A propos de moi</vt:lpstr>
      <vt:lpstr>SOMMAIRE</vt:lpstr>
      <vt:lpstr>I. INTRODUCTION</vt:lpstr>
      <vt:lpstr>PowerPoint Presentation</vt:lpstr>
      <vt:lpstr>PowerPoint Presentation</vt:lpstr>
      <vt:lpstr>II. SPÉCIFICATION DES BESOINS</vt:lpstr>
      <vt:lpstr>Identification des acteurs</vt:lpstr>
      <vt:lpstr>Diagramme des cas d’utilisation général</vt:lpstr>
      <vt:lpstr>Diagramme des cas d’utilisation développeur</vt:lpstr>
      <vt:lpstr>Diagramme des cas d’utilisation développeur</vt:lpstr>
      <vt:lpstr>Diagramme des cas d’utilisation développeur</vt:lpstr>
      <vt:lpstr>Diagramme des cas d’utilisation développeur</vt:lpstr>
      <vt:lpstr>Diagramme des cas d’utilisation développeur</vt:lpstr>
      <vt:lpstr>Diagramme des cas d’utilisation modérateur</vt:lpstr>
      <vt:lpstr>Diagramme des cas d’utilisation administrateur</vt:lpstr>
      <vt:lpstr>Front-end (les interfaces)</vt:lpstr>
      <vt:lpstr>III. CONCEPTION</vt:lpstr>
      <vt:lpstr>Diagramme des classes</vt:lpstr>
      <vt:lpstr>Architecture physique du projet </vt:lpstr>
      <vt:lpstr>IV. RÉALISATION</vt:lpstr>
      <vt:lpstr>PowerPoint Presentation</vt:lpstr>
      <vt:lpstr>PowerPoint Presentation</vt:lpstr>
      <vt:lpstr>PowerPoint Presentation</vt:lpstr>
      <vt:lpstr>PowerPoint Presentation</vt:lpstr>
      <vt:lpstr>Architecture du projet </vt:lpstr>
      <vt:lpstr>Démo</vt:lpstr>
      <vt:lpstr>Démo</vt:lpstr>
      <vt:lpstr>Démo</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Mise en Place d’une Solution e-Commerce « MedEspoir Shop » avec Module de Paiement en Ligne</dc:title>
  <dc:creator>Microsoft Office User</dc:creator>
  <cp:lastModifiedBy>LEGION</cp:lastModifiedBy>
  <cp:revision>14</cp:revision>
  <dcterms:created xsi:type="dcterms:W3CDTF">2020-02-21T13:35:36Z</dcterms:created>
  <dcterms:modified xsi:type="dcterms:W3CDTF">2021-06-21T14:16:12Z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0x0101000D51AEB2235B7D40BE630D458C23BE1D</vt:lpwstr>
  </property>
</Properties>
</file>